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93" r:id="rId3"/>
    <p:sldId id="294" r:id="rId4"/>
    <p:sldId id="295" r:id="rId5"/>
    <p:sldId id="296" r:id="rId6"/>
    <p:sldId id="297" r:id="rId7"/>
    <p:sldId id="280" r:id="rId8"/>
    <p:sldId id="281" r:id="rId9"/>
    <p:sldId id="282" r:id="rId10"/>
    <p:sldId id="288" r:id="rId11"/>
    <p:sldId id="290" r:id="rId12"/>
    <p:sldId id="286" r:id="rId13"/>
    <p:sldId id="298" r:id="rId14"/>
    <p:sldId id="300" r:id="rId15"/>
    <p:sldId id="301" r:id="rId16"/>
    <p:sldId id="310" r:id="rId17"/>
    <p:sldId id="311" r:id="rId18"/>
    <p:sldId id="312" r:id="rId19"/>
    <p:sldId id="313" r:id="rId20"/>
    <p:sldId id="316" r:id="rId21"/>
    <p:sldId id="303" r:id="rId22"/>
    <p:sldId id="304" r:id="rId23"/>
    <p:sldId id="314" r:id="rId24"/>
    <p:sldId id="305" r:id="rId25"/>
    <p:sldId id="306" r:id="rId26"/>
    <p:sldId id="307" r:id="rId27"/>
    <p:sldId id="308" r:id="rId28"/>
    <p:sldId id="309" r:id="rId29"/>
    <p:sldId id="315" r:id="rId30"/>
    <p:sldId id="299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  <p:sldId id="275" r:id="rId41"/>
    <p:sldId id="276" r:id="rId42"/>
    <p:sldId id="292" r:id="rId43"/>
    <p:sldId id="277" r:id="rId44"/>
    <p:sldId id="279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1F2009-5773-47B8-BDAF-7422C715D794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1D3CCDA-4191-4609-A64A-FE7180995697}">
      <dgm:prSet phldrT="[Текст]" custT="1"/>
      <dgm:spPr/>
      <dgm:t>
        <a:bodyPr/>
        <a:lstStyle/>
        <a:p>
          <a:r>
            <a:rPr lang="ru-RU" sz="22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1</a:t>
          </a:r>
          <a:r>
            <a:rPr lang="ru-RU" sz="2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Нахождение уравнения (прямое применение формулы).</a:t>
          </a:r>
          <a:endParaRPr lang="ru-RU" sz="2200" dirty="0"/>
        </a:p>
      </dgm:t>
    </dgm:pt>
    <dgm:pt modelId="{9C65D503-82EE-49CE-9D28-5FD2769B399A}" type="parTrans" cxnId="{2DF7D6DE-0A24-42DD-BABA-705CD7A6CF9A}">
      <dgm:prSet/>
      <dgm:spPr/>
      <dgm:t>
        <a:bodyPr/>
        <a:lstStyle/>
        <a:p>
          <a:endParaRPr lang="ru-RU"/>
        </a:p>
      </dgm:t>
    </dgm:pt>
    <dgm:pt modelId="{25E3E168-92EF-40BE-9F13-416B8CDCC8B2}" type="sibTrans" cxnId="{2DF7D6DE-0A24-42DD-BABA-705CD7A6CF9A}">
      <dgm:prSet/>
      <dgm:spPr/>
      <dgm:t>
        <a:bodyPr/>
        <a:lstStyle/>
        <a:p>
          <a:endParaRPr lang="ru-RU"/>
        </a:p>
      </dgm:t>
    </dgm:pt>
    <dgm:pt modelId="{F12242A4-AC9D-4F5A-B892-1B714786504C}">
      <dgm:prSet phldrT="[Текст]" custT="1"/>
      <dgm:spPr/>
      <dgm:t>
        <a:bodyPr/>
        <a:lstStyle/>
        <a:p>
          <a:r>
            <a:rPr lang="ru-RU" sz="22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3</a:t>
          </a:r>
          <a:r>
            <a:rPr lang="ru-RU" sz="2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Условие параллельности/перпендикулярности с осью </a:t>
          </a:r>
          <a:r>
            <a:rPr lang="ru-RU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Ox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или другой прямой.</a:t>
          </a:r>
          <a:endParaRPr lang="ru-RU" sz="2200" dirty="0"/>
        </a:p>
      </dgm:t>
    </dgm:pt>
    <dgm:pt modelId="{DCCB570E-2AB4-44E8-8936-787CB6130D69}" type="parTrans" cxnId="{C4584204-6342-4101-A4CA-41FA9A02B40E}">
      <dgm:prSet/>
      <dgm:spPr/>
      <dgm:t>
        <a:bodyPr/>
        <a:lstStyle/>
        <a:p>
          <a:endParaRPr lang="ru-RU"/>
        </a:p>
      </dgm:t>
    </dgm:pt>
    <dgm:pt modelId="{259BCFBB-B494-48D8-9702-43B527936F2E}" type="sibTrans" cxnId="{C4584204-6342-4101-A4CA-41FA9A02B40E}">
      <dgm:prSet/>
      <dgm:spPr/>
      <dgm:t>
        <a:bodyPr/>
        <a:lstStyle/>
        <a:p>
          <a:endParaRPr lang="ru-RU"/>
        </a:p>
      </dgm:t>
    </dgm:pt>
    <dgm:pt modelId="{E672C105-3A89-45FF-9741-24106CA7A630}">
      <dgm:prSet phldrT="[Текст]" custT="1"/>
      <dgm:spPr/>
      <dgm:t>
        <a:bodyPr/>
        <a:lstStyle/>
        <a:p>
          <a:r>
            <a:rPr lang="ru-RU" sz="22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4.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Касательная и площадь. Задача: «Касательная, проведенная к графику y=x² в точке x=1, отсекает от осей координат треугольник. Найдите его площадь.» — Это переход от алгебры к геометрии.</a:t>
          </a:r>
          <a:endParaRPr lang="ru-RU" sz="2200" dirty="0"/>
        </a:p>
      </dgm:t>
    </dgm:pt>
    <dgm:pt modelId="{F08E83C2-5EC2-41B1-9F9D-482A3E824CA2}" type="parTrans" cxnId="{2A7DEEBA-89F0-4165-AD15-6A3D17C1DA08}">
      <dgm:prSet/>
      <dgm:spPr/>
      <dgm:t>
        <a:bodyPr/>
        <a:lstStyle/>
        <a:p>
          <a:endParaRPr lang="ru-RU"/>
        </a:p>
      </dgm:t>
    </dgm:pt>
    <dgm:pt modelId="{82A08A5B-981F-4612-B294-758D17820A70}" type="sibTrans" cxnId="{2A7DEEBA-89F0-4165-AD15-6A3D17C1DA08}">
      <dgm:prSet/>
      <dgm:spPr/>
      <dgm:t>
        <a:bodyPr/>
        <a:lstStyle/>
        <a:p>
          <a:endParaRPr lang="ru-RU"/>
        </a:p>
      </dgm:t>
    </dgm:pt>
    <dgm:pt modelId="{9370140D-B483-4E08-9BAB-FB2C5EF5F623}">
      <dgm:prSet custT="1"/>
      <dgm:spPr/>
      <dgm:t>
        <a:bodyPr/>
        <a:lstStyle/>
        <a:p>
          <a:r>
            <a:rPr lang="ru-RU" sz="22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</a:t>
          </a:r>
          <a:r>
            <a:rPr lang="ru-RU" sz="2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Угол между касательными. </a:t>
          </a:r>
          <a:r>
            <a:rPr lang="ru-RU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tg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 α = |(k₁ - k₂)/(1 + </a:t>
          </a:r>
          <a:r>
            <a:rPr lang="ru-RU" sz="2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k₁k</a:t>
          </a:r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₂)|, где k — угловые коэффициенты.</a:t>
          </a:r>
          <a:endParaRPr lang="ru-RU" sz="2200" dirty="0"/>
        </a:p>
      </dgm:t>
    </dgm:pt>
    <dgm:pt modelId="{369B9679-19BE-45BC-A90E-E7F6777B169B}" type="parTrans" cxnId="{27DF9A08-9A21-42B3-A9A6-8A6583CA54BC}">
      <dgm:prSet/>
      <dgm:spPr/>
      <dgm:t>
        <a:bodyPr/>
        <a:lstStyle/>
        <a:p>
          <a:endParaRPr lang="ru-RU"/>
        </a:p>
      </dgm:t>
    </dgm:pt>
    <dgm:pt modelId="{AC422EB1-27F2-4FED-A884-6AEF77BEB823}" type="sibTrans" cxnId="{27DF9A08-9A21-42B3-A9A6-8A6583CA54BC}">
      <dgm:prSet/>
      <dgm:spPr/>
      <dgm:t>
        <a:bodyPr/>
        <a:lstStyle/>
        <a:p>
          <a:endParaRPr lang="ru-RU"/>
        </a:p>
      </dgm:t>
    </dgm:pt>
    <dgm:pt modelId="{F5015505-829A-49A4-AC0F-947EA58F41C6}" type="pres">
      <dgm:prSet presAssocID="{8F1F2009-5773-47B8-BDAF-7422C715D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D404840-94FB-4BC1-B270-0E6B272F38E9}" type="pres">
      <dgm:prSet presAssocID="{8F1F2009-5773-47B8-BDAF-7422C715D794}" presName="Name1" presStyleCnt="0"/>
      <dgm:spPr/>
    </dgm:pt>
    <dgm:pt modelId="{45F6FD7E-37F1-49E6-A46D-3E074EB3B248}" type="pres">
      <dgm:prSet presAssocID="{8F1F2009-5773-47B8-BDAF-7422C715D794}" presName="cycle" presStyleCnt="0"/>
      <dgm:spPr/>
    </dgm:pt>
    <dgm:pt modelId="{9777D0CD-FF45-4921-9B0F-C05761B80D5B}" type="pres">
      <dgm:prSet presAssocID="{8F1F2009-5773-47B8-BDAF-7422C715D794}" presName="srcNode" presStyleLbl="node1" presStyleIdx="0" presStyleCnt="4"/>
      <dgm:spPr/>
    </dgm:pt>
    <dgm:pt modelId="{1FF1BFDE-C8DB-432E-882B-6115980713D1}" type="pres">
      <dgm:prSet presAssocID="{8F1F2009-5773-47B8-BDAF-7422C715D794}" presName="conn" presStyleLbl="parChTrans1D2" presStyleIdx="0" presStyleCnt="1"/>
      <dgm:spPr/>
      <dgm:t>
        <a:bodyPr/>
        <a:lstStyle/>
        <a:p>
          <a:endParaRPr lang="ru-RU"/>
        </a:p>
      </dgm:t>
    </dgm:pt>
    <dgm:pt modelId="{714F21C2-C6C8-4049-B73B-4074C17110FD}" type="pres">
      <dgm:prSet presAssocID="{8F1F2009-5773-47B8-BDAF-7422C715D794}" presName="extraNode" presStyleLbl="node1" presStyleIdx="0" presStyleCnt="4"/>
      <dgm:spPr/>
    </dgm:pt>
    <dgm:pt modelId="{8FC2F789-8AD5-4BA6-827C-110F61B8BE83}" type="pres">
      <dgm:prSet presAssocID="{8F1F2009-5773-47B8-BDAF-7422C715D794}" presName="dstNode" presStyleLbl="node1" presStyleIdx="0" presStyleCnt="4"/>
      <dgm:spPr/>
    </dgm:pt>
    <dgm:pt modelId="{0F132764-00ED-42E9-AA15-509AE0889E5F}" type="pres">
      <dgm:prSet presAssocID="{D1D3CCDA-4191-4609-A64A-FE718099569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788B2-BD67-40F8-A4A4-4EBDB5F2E856}" type="pres">
      <dgm:prSet presAssocID="{D1D3CCDA-4191-4609-A64A-FE7180995697}" presName="accent_1" presStyleCnt="0"/>
      <dgm:spPr/>
    </dgm:pt>
    <dgm:pt modelId="{2A19FD52-A61F-466F-B186-78E5C5C70696}" type="pres">
      <dgm:prSet presAssocID="{D1D3CCDA-4191-4609-A64A-FE7180995697}" presName="accentRepeatNode" presStyleLbl="solidFgAcc1" presStyleIdx="0" presStyleCnt="4"/>
      <dgm:spPr/>
    </dgm:pt>
    <dgm:pt modelId="{C2CE433B-A65E-429E-AD3F-23D20251615E}" type="pres">
      <dgm:prSet presAssocID="{9370140D-B483-4E08-9BAB-FB2C5EF5F623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0F25BF-EE32-4AF5-BD30-1B1D896A0AB8}" type="pres">
      <dgm:prSet presAssocID="{9370140D-B483-4E08-9BAB-FB2C5EF5F623}" presName="accent_2" presStyleCnt="0"/>
      <dgm:spPr/>
    </dgm:pt>
    <dgm:pt modelId="{74536500-83D6-4FE3-A3D0-2E1AA61C08FD}" type="pres">
      <dgm:prSet presAssocID="{9370140D-B483-4E08-9BAB-FB2C5EF5F623}" presName="accentRepeatNode" presStyleLbl="solidFgAcc1" presStyleIdx="1" presStyleCnt="4"/>
      <dgm:spPr/>
    </dgm:pt>
    <dgm:pt modelId="{4AE12350-193F-43F8-8DC9-6D619CDB5478}" type="pres">
      <dgm:prSet presAssocID="{F12242A4-AC9D-4F5A-B892-1B714786504C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217F21-9338-44EF-B377-9B724F1405C4}" type="pres">
      <dgm:prSet presAssocID="{F12242A4-AC9D-4F5A-B892-1B714786504C}" presName="accent_3" presStyleCnt="0"/>
      <dgm:spPr/>
    </dgm:pt>
    <dgm:pt modelId="{3F981E95-96FE-443D-90D0-ECA6EA83ED86}" type="pres">
      <dgm:prSet presAssocID="{F12242A4-AC9D-4F5A-B892-1B714786504C}" presName="accentRepeatNode" presStyleLbl="solidFgAcc1" presStyleIdx="2" presStyleCnt="4"/>
      <dgm:spPr/>
    </dgm:pt>
    <dgm:pt modelId="{735BF916-3723-44AE-BC5F-EE5E24B9FF97}" type="pres">
      <dgm:prSet presAssocID="{E672C105-3A89-45FF-9741-24106CA7A63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B5261-AA8D-4AD0-B782-C7ABE00AE24D}" type="pres">
      <dgm:prSet presAssocID="{E672C105-3A89-45FF-9741-24106CA7A630}" presName="accent_4" presStyleCnt="0"/>
      <dgm:spPr/>
    </dgm:pt>
    <dgm:pt modelId="{623DCBD4-6BEE-4090-883C-FB7D916C90C7}" type="pres">
      <dgm:prSet presAssocID="{E672C105-3A89-45FF-9741-24106CA7A630}" presName="accentRepeatNode" presStyleLbl="solidFgAcc1" presStyleIdx="3" presStyleCnt="4"/>
      <dgm:spPr/>
    </dgm:pt>
  </dgm:ptLst>
  <dgm:cxnLst>
    <dgm:cxn modelId="{430B2F47-D9D9-4F14-BF9D-F1FF19A2D27D}" type="presOf" srcId="{E672C105-3A89-45FF-9741-24106CA7A630}" destId="{735BF916-3723-44AE-BC5F-EE5E24B9FF97}" srcOrd="0" destOrd="0" presId="urn:microsoft.com/office/officeart/2008/layout/VerticalCurvedList"/>
    <dgm:cxn modelId="{2A7DEEBA-89F0-4165-AD15-6A3D17C1DA08}" srcId="{8F1F2009-5773-47B8-BDAF-7422C715D794}" destId="{E672C105-3A89-45FF-9741-24106CA7A630}" srcOrd="3" destOrd="0" parTransId="{F08E83C2-5EC2-41B1-9F9D-482A3E824CA2}" sibTransId="{82A08A5B-981F-4612-B294-758D17820A70}"/>
    <dgm:cxn modelId="{6F0E72F6-8A15-487B-BB4B-3FDD970600C6}" type="presOf" srcId="{9370140D-B483-4E08-9BAB-FB2C5EF5F623}" destId="{C2CE433B-A65E-429E-AD3F-23D20251615E}" srcOrd="0" destOrd="0" presId="urn:microsoft.com/office/officeart/2008/layout/VerticalCurvedList"/>
    <dgm:cxn modelId="{FA2C1C25-3277-4CAA-AA35-07736B50DC42}" type="presOf" srcId="{8F1F2009-5773-47B8-BDAF-7422C715D794}" destId="{F5015505-829A-49A4-AC0F-947EA58F41C6}" srcOrd="0" destOrd="0" presId="urn:microsoft.com/office/officeart/2008/layout/VerticalCurvedList"/>
    <dgm:cxn modelId="{FF209FB7-566C-4C90-AB53-3E166EE1342A}" type="presOf" srcId="{25E3E168-92EF-40BE-9F13-416B8CDCC8B2}" destId="{1FF1BFDE-C8DB-432E-882B-6115980713D1}" srcOrd="0" destOrd="0" presId="urn:microsoft.com/office/officeart/2008/layout/VerticalCurvedList"/>
    <dgm:cxn modelId="{88B857A0-50E5-4AF4-95DE-E4102FADF3A9}" type="presOf" srcId="{D1D3CCDA-4191-4609-A64A-FE7180995697}" destId="{0F132764-00ED-42E9-AA15-509AE0889E5F}" srcOrd="0" destOrd="0" presId="urn:microsoft.com/office/officeart/2008/layout/VerticalCurvedList"/>
    <dgm:cxn modelId="{27DF9A08-9A21-42B3-A9A6-8A6583CA54BC}" srcId="{8F1F2009-5773-47B8-BDAF-7422C715D794}" destId="{9370140D-B483-4E08-9BAB-FB2C5EF5F623}" srcOrd="1" destOrd="0" parTransId="{369B9679-19BE-45BC-A90E-E7F6777B169B}" sibTransId="{AC422EB1-27F2-4FED-A884-6AEF77BEB823}"/>
    <dgm:cxn modelId="{F8F5F412-B8A9-4017-A9DE-60AFEEA41B97}" type="presOf" srcId="{F12242A4-AC9D-4F5A-B892-1B714786504C}" destId="{4AE12350-193F-43F8-8DC9-6D619CDB5478}" srcOrd="0" destOrd="0" presId="urn:microsoft.com/office/officeart/2008/layout/VerticalCurvedList"/>
    <dgm:cxn modelId="{C4584204-6342-4101-A4CA-41FA9A02B40E}" srcId="{8F1F2009-5773-47B8-BDAF-7422C715D794}" destId="{F12242A4-AC9D-4F5A-B892-1B714786504C}" srcOrd="2" destOrd="0" parTransId="{DCCB570E-2AB4-44E8-8936-787CB6130D69}" sibTransId="{259BCFBB-B494-48D8-9702-43B527936F2E}"/>
    <dgm:cxn modelId="{2DF7D6DE-0A24-42DD-BABA-705CD7A6CF9A}" srcId="{8F1F2009-5773-47B8-BDAF-7422C715D794}" destId="{D1D3CCDA-4191-4609-A64A-FE7180995697}" srcOrd="0" destOrd="0" parTransId="{9C65D503-82EE-49CE-9D28-5FD2769B399A}" sibTransId="{25E3E168-92EF-40BE-9F13-416B8CDCC8B2}"/>
    <dgm:cxn modelId="{2D487AB8-8942-4F0B-8705-6AF71C723B47}" type="presParOf" srcId="{F5015505-829A-49A4-AC0F-947EA58F41C6}" destId="{DD404840-94FB-4BC1-B270-0E6B272F38E9}" srcOrd="0" destOrd="0" presId="urn:microsoft.com/office/officeart/2008/layout/VerticalCurvedList"/>
    <dgm:cxn modelId="{916099B0-3B90-4200-AD9F-1E1F067C31FE}" type="presParOf" srcId="{DD404840-94FB-4BC1-B270-0E6B272F38E9}" destId="{45F6FD7E-37F1-49E6-A46D-3E074EB3B248}" srcOrd="0" destOrd="0" presId="urn:microsoft.com/office/officeart/2008/layout/VerticalCurvedList"/>
    <dgm:cxn modelId="{0AD571E6-2CA8-4BC0-A709-7E6DE3028B11}" type="presParOf" srcId="{45F6FD7E-37F1-49E6-A46D-3E074EB3B248}" destId="{9777D0CD-FF45-4921-9B0F-C05761B80D5B}" srcOrd="0" destOrd="0" presId="urn:microsoft.com/office/officeart/2008/layout/VerticalCurvedList"/>
    <dgm:cxn modelId="{17361F4C-21AC-45B4-9283-DEB5BC981140}" type="presParOf" srcId="{45F6FD7E-37F1-49E6-A46D-3E074EB3B248}" destId="{1FF1BFDE-C8DB-432E-882B-6115980713D1}" srcOrd="1" destOrd="0" presId="urn:microsoft.com/office/officeart/2008/layout/VerticalCurvedList"/>
    <dgm:cxn modelId="{738D935B-47C8-47A0-A0F8-8C1B0220EB80}" type="presParOf" srcId="{45F6FD7E-37F1-49E6-A46D-3E074EB3B248}" destId="{714F21C2-C6C8-4049-B73B-4074C17110FD}" srcOrd="2" destOrd="0" presId="urn:microsoft.com/office/officeart/2008/layout/VerticalCurvedList"/>
    <dgm:cxn modelId="{020C0AD6-B33A-43CA-BAEF-979212C8C5B1}" type="presParOf" srcId="{45F6FD7E-37F1-49E6-A46D-3E074EB3B248}" destId="{8FC2F789-8AD5-4BA6-827C-110F61B8BE83}" srcOrd="3" destOrd="0" presId="urn:microsoft.com/office/officeart/2008/layout/VerticalCurvedList"/>
    <dgm:cxn modelId="{8232A9EE-39A0-4796-A7ED-04BDB51D3287}" type="presParOf" srcId="{DD404840-94FB-4BC1-B270-0E6B272F38E9}" destId="{0F132764-00ED-42E9-AA15-509AE0889E5F}" srcOrd="1" destOrd="0" presId="urn:microsoft.com/office/officeart/2008/layout/VerticalCurvedList"/>
    <dgm:cxn modelId="{1E0C8DA1-93B3-4551-85BA-3857FCB76A4C}" type="presParOf" srcId="{DD404840-94FB-4BC1-B270-0E6B272F38E9}" destId="{2E5788B2-BD67-40F8-A4A4-4EBDB5F2E856}" srcOrd="2" destOrd="0" presId="urn:microsoft.com/office/officeart/2008/layout/VerticalCurvedList"/>
    <dgm:cxn modelId="{BDADBE8F-78F2-46EB-B9A9-E1B3CB8748B4}" type="presParOf" srcId="{2E5788B2-BD67-40F8-A4A4-4EBDB5F2E856}" destId="{2A19FD52-A61F-466F-B186-78E5C5C70696}" srcOrd="0" destOrd="0" presId="urn:microsoft.com/office/officeart/2008/layout/VerticalCurvedList"/>
    <dgm:cxn modelId="{05F49255-3F81-4579-A9B0-4FB63A5917EC}" type="presParOf" srcId="{DD404840-94FB-4BC1-B270-0E6B272F38E9}" destId="{C2CE433B-A65E-429E-AD3F-23D20251615E}" srcOrd="3" destOrd="0" presId="urn:microsoft.com/office/officeart/2008/layout/VerticalCurvedList"/>
    <dgm:cxn modelId="{998E34DD-842C-4644-8F6A-1BFC49D0DF9D}" type="presParOf" srcId="{DD404840-94FB-4BC1-B270-0E6B272F38E9}" destId="{3A0F25BF-EE32-4AF5-BD30-1B1D896A0AB8}" srcOrd="4" destOrd="0" presId="urn:microsoft.com/office/officeart/2008/layout/VerticalCurvedList"/>
    <dgm:cxn modelId="{E60F25CA-07C3-417A-B72E-BA9CF1C67DF1}" type="presParOf" srcId="{3A0F25BF-EE32-4AF5-BD30-1B1D896A0AB8}" destId="{74536500-83D6-4FE3-A3D0-2E1AA61C08FD}" srcOrd="0" destOrd="0" presId="urn:microsoft.com/office/officeart/2008/layout/VerticalCurvedList"/>
    <dgm:cxn modelId="{3C1E5F12-4E6A-4C1F-AFE7-4CED0678CEB0}" type="presParOf" srcId="{DD404840-94FB-4BC1-B270-0E6B272F38E9}" destId="{4AE12350-193F-43F8-8DC9-6D619CDB5478}" srcOrd="5" destOrd="0" presId="urn:microsoft.com/office/officeart/2008/layout/VerticalCurvedList"/>
    <dgm:cxn modelId="{7C93FE79-FDA2-4214-9D6D-3C689F3D7FA7}" type="presParOf" srcId="{DD404840-94FB-4BC1-B270-0E6B272F38E9}" destId="{91217F21-9338-44EF-B377-9B724F1405C4}" srcOrd="6" destOrd="0" presId="urn:microsoft.com/office/officeart/2008/layout/VerticalCurvedList"/>
    <dgm:cxn modelId="{14E9B049-5C82-4346-9B65-A3BBBBA2106D}" type="presParOf" srcId="{91217F21-9338-44EF-B377-9B724F1405C4}" destId="{3F981E95-96FE-443D-90D0-ECA6EA83ED86}" srcOrd="0" destOrd="0" presId="urn:microsoft.com/office/officeart/2008/layout/VerticalCurvedList"/>
    <dgm:cxn modelId="{B61B9AF5-5865-401C-BB69-94FDCFC38A9D}" type="presParOf" srcId="{DD404840-94FB-4BC1-B270-0E6B272F38E9}" destId="{735BF916-3723-44AE-BC5F-EE5E24B9FF97}" srcOrd="7" destOrd="0" presId="urn:microsoft.com/office/officeart/2008/layout/VerticalCurvedList"/>
    <dgm:cxn modelId="{39E8E9B8-2570-4365-B561-CE5F9DBC9602}" type="presParOf" srcId="{DD404840-94FB-4BC1-B270-0E6B272F38E9}" destId="{8FAB5261-AA8D-4AD0-B782-C7ABE00AE24D}" srcOrd="8" destOrd="0" presId="urn:microsoft.com/office/officeart/2008/layout/VerticalCurvedList"/>
    <dgm:cxn modelId="{A2F28EB5-FE03-4E6C-B0ED-90CFD5CA56B5}" type="presParOf" srcId="{8FAB5261-AA8D-4AD0-B782-C7ABE00AE24D}" destId="{623DCBD4-6BEE-4090-883C-FB7D916C90C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191D19-3B01-4017-B12F-B212DD5FF3C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1F8DA320-9829-44FF-A7C4-EF9A1DFF83D5}">
      <dgm:prSet phldrT="[Текст]" custT="1"/>
      <dgm:spPr/>
      <dgm:t>
        <a:bodyPr/>
        <a:lstStyle/>
        <a:p>
          <a:r>
            <a:rPr lang="ru-RU" sz="240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Задача на исследование функции с помощью производной.</a:t>
          </a:r>
          <a:endParaRPr lang="ru-RU" sz="2400" i="0" dirty="0">
            <a:solidFill>
              <a:schemeClr val="tx1"/>
            </a:solidFill>
          </a:endParaRPr>
        </a:p>
      </dgm:t>
    </dgm:pt>
    <dgm:pt modelId="{40842306-C829-4B92-A21E-5E287D1D4987}" type="parTrans" cxnId="{F7F8D971-2C31-4622-A9DF-59C08C63C867}">
      <dgm:prSet/>
      <dgm:spPr/>
      <dgm:t>
        <a:bodyPr/>
        <a:lstStyle/>
        <a:p>
          <a:endParaRPr lang="ru-RU"/>
        </a:p>
      </dgm:t>
    </dgm:pt>
    <dgm:pt modelId="{B334A6BF-DC85-4611-BE07-B080198AB6E3}" type="sibTrans" cxnId="{F7F8D971-2C31-4622-A9DF-59C08C63C867}">
      <dgm:prSet/>
      <dgm:spPr/>
      <dgm:t>
        <a:bodyPr/>
        <a:lstStyle/>
        <a:p>
          <a:endParaRPr lang="ru-RU"/>
        </a:p>
      </dgm:t>
    </dgm:pt>
    <dgm:pt modelId="{1090052C-9668-4981-8274-90FD30A88B00}">
      <dgm:prSet phldrT="[Текст]" custT="1"/>
      <dgm:spPr/>
      <dgm:t>
        <a:bodyPr/>
        <a:lstStyle/>
        <a:p>
          <a:r>
            <a:rPr lang="ru-RU" sz="240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Решение логарифмического уравнения/неравенства.</a:t>
          </a:r>
          <a:endParaRPr lang="ru-RU" sz="2400" i="0" dirty="0">
            <a:solidFill>
              <a:schemeClr val="tx1"/>
            </a:solidFill>
          </a:endParaRPr>
        </a:p>
      </dgm:t>
    </dgm:pt>
    <dgm:pt modelId="{6BEBB47D-3F7F-4B86-8D85-ED80C05F2A82}" type="parTrans" cxnId="{C45BD8E6-0B44-407E-AD20-1B580019574A}">
      <dgm:prSet/>
      <dgm:spPr/>
      <dgm:t>
        <a:bodyPr/>
        <a:lstStyle/>
        <a:p>
          <a:endParaRPr lang="ru-RU"/>
        </a:p>
      </dgm:t>
    </dgm:pt>
    <dgm:pt modelId="{EB23A7C5-9FEB-4D63-AED5-9DED6DDDD881}" type="sibTrans" cxnId="{C45BD8E6-0B44-407E-AD20-1B580019574A}">
      <dgm:prSet/>
      <dgm:spPr/>
      <dgm:t>
        <a:bodyPr/>
        <a:lstStyle/>
        <a:p>
          <a:endParaRPr lang="ru-RU"/>
        </a:p>
      </dgm:t>
    </dgm:pt>
    <dgm:pt modelId="{AB05EBC9-9F60-446D-9FEA-BAED337E5959}">
      <dgm:prSet phldrT="[Текст]"/>
      <dgm:spPr/>
      <dgm:t>
        <a:bodyPr/>
        <a:lstStyle/>
        <a:p>
          <a:r>
            <a:rPr lang="ru-RU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Текстовые задачи на движение/работу.</a:t>
          </a:r>
          <a:endParaRPr lang="ru-RU" i="0" dirty="0">
            <a:solidFill>
              <a:schemeClr val="tx1"/>
            </a:solidFill>
          </a:endParaRPr>
        </a:p>
      </dgm:t>
    </dgm:pt>
    <dgm:pt modelId="{E6DD05FB-700C-4AD5-9C20-46CD559A185E}" type="parTrans" cxnId="{358E6AC2-A0D4-49D5-9225-A36562F12FBF}">
      <dgm:prSet/>
      <dgm:spPr/>
      <dgm:t>
        <a:bodyPr/>
        <a:lstStyle/>
        <a:p>
          <a:endParaRPr lang="ru-RU"/>
        </a:p>
      </dgm:t>
    </dgm:pt>
    <dgm:pt modelId="{7FAA037F-39A0-4F0A-AC1F-DD58BCDFBA69}" type="sibTrans" cxnId="{358E6AC2-A0D4-49D5-9225-A36562F12FBF}">
      <dgm:prSet/>
      <dgm:spPr/>
      <dgm:t>
        <a:bodyPr/>
        <a:lstStyle/>
        <a:p>
          <a:endParaRPr lang="ru-RU"/>
        </a:p>
      </dgm:t>
    </dgm:pt>
    <dgm:pt modelId="{5B9622AF-D425-466C-BA72-FFC925296CC8}" type="pres">
      <dgm:prSet presAssocID="{0D191D19-3B01-4017-B12F-B212DD5FF3C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25AB85-335F-4903-89A6-FBB5EEE6ED76}" type="pres">
      <dgm:prSet presAssocID="{1F8DA320-9829-44FF-A7C4-EF9A1DFF83D5}" presName="parentLin" presStyleCnt="0"/>
      <dgm:spPr/>
    </dgm:pt>
    <dgm:pt modelId="{C8268E08-4BFA-4F57-80FB-EE9A00D57E77}" type="pres">
      <dgm:prSet presAssocID="{1F8DA320-9829-44FF-A7C4-EF9A1DFF83D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70BC2F-5BB8-4748-A9FB-BE5A76F8F5F2}" type="pres">
      <dgm:prSet presAssocID="{1F8DA320-9829-44FF-A7C4-EF9A1DFF83D5}" presName="parentText" presStyleLbl="node1" presStyleIdx="0" presStyleCnt="3" custScaleX="1235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46FCE-972E-4F7C-8967-238A31223F59}" type="pres">
      <dgm:prSet presAssocID="{1F8DA320-9829-44FF-A7C4-EF9A1DFF83D5}" presName="negativeSpace" presStyleCnt="0"/>
      <dgm:spPr/>
    </dgm:pt>
    <dgm:pt modelId="{5C3705ED-F319-4F73-91D8-C30A0BAB43B9}" type="pres">
      <dgm:prSet presAssocID="{1F8DA320-9829-44FF-A7C4-EF9A1DFF83D5}" presName="childText" presStyleLbl="conFgAcc1" presStyleIdx="0" presStyleCnt="3">
        <dgm:presLayoutVars>
          <dgm:bulletEnabled val="1"/>
        </dgm:presLayoutVars>
      </dgm:prSet>
      <dgm:spPr/>
    </dgm:pt>
    <dgm:pt modelId="{99E6D040-80A0-4DF8-B833-C375C99D9F93}" type="pres">
      <dgm:prSet presAssocID="{B334A6BF-DC85-4611-BE07-B080198AB6E3}" presName="spaceBetweenRectangles" presStyleCnt="0"/>
      <dgm:spPr/>
    </dgm:pt>
    <dgm:pt modelId="{7277DF69-A517-467D-B5E5-B17DAB4AC572}" type="pres">
      <dgm:prSet presAssocID="{1090052C-9668-4981-8274-90FD30A88B00}" presName="parentLin" presStyleCnt="0"/>
      <dgm:spPr/>
    </dgm:pt>
    <dgm:pt modelId="{331F82AA-A801-489C-A522-4D4A22A6B8CF}" type="pres">
      <dgm:prSet presAssocID="{1090052C-9668-4981-8274-90FD30A88B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175F81-B330-4E5A-9F7E-66BD3C79AADA}" type="pres">
      <dgm:prSet presAssocID="{1090052C-9668-4981-8274-90FD30A88B00}" presName="parentText" presStyleLbl="node1" presStyleIdx="1" presStyleCnt="3" custScaleX="1235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2C345-ABC9-4BE8-B887-CEC4D793066A}" type="pres">
      <dgm:prSet presAssocID="{1090052C-9668-4981-8274-90FD30A88B00}" presName="negativeSpace" presStyleCnt="0"/>
      <dgm:spPr/>
    </dgm:pt>
    <dgm:pt modelId="{D27A7AA7-CD6E-45B2-BD27-472CCDCAC0D8}" type="pres">
      <dgm:prSet presAssocID="{1090052C-9668-4981-8274-90FD30A88B00}" presName="childText" presStyleLbl="conFgAcc1" presStyleIdx="1" presStyleCnt="3">
        <dgm:presLayoutVars>
          <dgm:bulletEnabled val="1"/>
        </dgm:presLayoutVars>
      </dgm:prSet>
      <dgm:spPr/>
    </dgm:pt>
    <dgm:pt modelId="{5EBE7A37-7B72-44AA-AC94-981FA47695EB}" type="pres">
      <dgm:prSet presAssocID="{EB23A7C5-9FEB-4D63-AED5-9DED6DDDD881}" presName="spaceBetweenRectangles" presStyleCnt="0"/>
      <dgm:spPr/>
    </dgm:pt>
    <dgm:pt modelId="{AD6759AF-739B-48BC-8F79-4ADB7A657CF9}" type="pres">
      <dgm:prSet presAssocID="{AB05EBC9-9F60-446D-9FEA-BAED337E5959}" presName="parentLin" presStyleCnt="0"/>
      <dgm:spPr/>
    </dgm:pt>
    <dgm:pt modelId="{F4049A0C-3E3A-4EE3-8126-C25BE77004B0}" type="pres">
      <dgm:prSet presAssocID="{AB05EBC9-9F60-446D-9FEA-BAED337E595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ED11AA4-E063-4ABC-98A9-59854482A589}" type="pres">
      <dgm:prSet presAssocID="{AB05EBC9-9F60-446D-9FEA-BAED337E5959}" presName="parentText" presStyleLbl="node1" presStyleIdx="2" presStyleCnt="3" custScaleX="1235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00C4A-8E43-4437-8063-AD0E12F9213B}" type="pres">
      <dgm:prSet presAssocID="{AB05EBC9-9F60-446D-9FEA-BAED337E5959}" presName="negativeSpace" presStyleCnt="0"/>
      <dgm:spPr/>
    </dgm:pt>
    <dgm:pt modelId="{2AC20935-75B8-47AB-B31F-BA5B9DB4B36D}" type="pres">
      <dgm:prSet presAssocID="{AB05EBC9-9F60-446D-9FEA-BAED337E595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30F47B0-88C8-4ADD-9070-72CB820337E2}" type="presOf" srcId="{1090052C-9668-4981-8274-90FD30A88B00}" destId="{7F175F81-B330-4E5A-9F7E-66BD3C79AADA}" srcOrd="1" destOrd="0" presId="urn:microsoft.com/office/officeart/2005/8/layout/list1"/>
    <dgm:cxn modelId="{541A6DE2-9E8C-4CC7-AEBC-80A621A22780}" type="presOf" srcId="{AB05EBC9-9F60-446D-9FEA-BAED337E5959}" destId="{FED11AA4-E063-4ABC-98A9-59854482A589}" srcOrd="1" destOrd="0" presId="urn:microsoft.com/office/officeart/2005/8/layout/list1"/>
    <dgm:cxn modelId="{20A01231-9CE3-4731-90F3-46F480AB033B}" type="presOf" srcId="{AB05EBC9-9F60-446D-9FEA-BAED337E5959}" destId="{F4049A0C-3E3A-4EE3-8126-C25BE77004B0}" srcOrd="0" destOrd="0" presId="urn:microsoft.com/office/officeart/2005/8/layout/list1"/>
    <dgm:cxn modelId="{2746CC23-DB07-4D64-AC35-0E6CA4BD4678}" type="presOf" srcId="{0D191D19-3B01-4017-B12F-B212DD5FF3CF}" destId="{5B9622AF-D425-466C-BA72-FFC925296CC8}" srcOrd="0" destOrd="0" presId="urn:microsoft.com/office/officeart/2005/8/layout/list1"/>
    <dgm:cxn modelId="{358E6AC2-A0D4-49D5-9225-A36562F12FBF}" srcId="{0D191D19-3B01-4017-B12F-B212DD5FF3CF}" destId="{AB05EBC9-9F60-446D-9FEA-BAED337E5959}" srcOrd="2" destOrd="0" parTransId="{E6DD05FB-700C-4AD5-9C20-46CD559A185E}" sibTransId="{7FAA037F-39A0-4F0A-AC1F-DD58BCDFBA69}"/>
    <dgm:cxn modelId="{5D14764A-B855-41EF-B6D0-7A5ECAF37090}" type="presOf" srcId="{1F8DA320-9829-44FF-A7C4-EF9A1DFF83D5}" destId="{EB70BC2F-5BB8-4748-A9FB-BE5A76F8F5F2}" srcOrd="1" destOrd="0" presId="urn:microsoft.com/office/officeart/2005/8/layout/list1"/>
    <dgm:cxn modelId="{F16B8A1C-A811-4DBD-A308-B3DD8A74D277}" type="presOf" srcId="{1090052C-9668-4981-8274-90FD30A88B00}" destId="{331F82AA-A801-489C-A522-4D4A22A6B8CF}" srcOrd="0" destOrd="0" presId="urn:microsoft.com/office/officeart/2005/8/layout/list1"/>
    <dgm:cxn modelId="{C45BD8E6-0B44-407E-AD20-1B580019574A}" srcId="{0D191D19-3B01-4017-B12F-B212DD5FF3CF}" destId="{1090052C-9668-4981-8274-90FD30A88B00}" srcOrd="1" destOrd="0" parTransId="{6BEBB47D-3F7F-4B86-8D85-ED80C05F2A82}" sibTransId="{EB23A7C5-9FEB-4D63-AED5-9DED6DDDD881}"/>
    <dgm:cxn modelId="{C0AAF65C-726C-4127-A82B-D71A5D96A487}" type="presOf" srcId="{1F8DA320-9829-44FF-A7C4-EF9A1DFF83D5}" destId="{C8268E08-4BFA-4F57-80FB-EE9A00D57E77}" srcOrd="0" destOrd="0" presId="urn:microsoft.com/office/officeart/2005/8/layout/list1"/>
    <dgm:cxn modelId="{F7F8D971-2C31-4622-A9DF-59C08C63C867}" srcId="{0D191D19-3B01-4017-B12F-B212DD5FF3CF}" destId="{1F8DA320-9829-44FF-A7C4-EF9A1DFF83D5}" srcOrd="0" destOrd="0" parTransId="{40842306-C829-4B92-A21E-5E287D1D4987}" sibTransId="{B334A6BF-DC85-4611-BE07-B080198AB6E3}"/>
    <dgm:cxn modelId="{892DDB32-9F95-4E77-8DBA-74492E7F04D4}" type="presParOf" srcId="{5B9622AF-D425-466C-BA72-FFC925296CC8}" destId="{9625AB85-335F-4903-89A6-FBB5EEE6ED76}" srcOrd="0" destOrd="0" presId="urn:microsoft.com/office/officeart/2005/8/layout/list1"/>
    <dgm:cxn modelId="{69185B68-E9E5-4D11-8036-C60F606371ED}" type="presParOf" srcId="{9625AB85-335F-4903-89A6-FBB5EEE6ED76}" destId="{C8268E08-4BFA-4F57-80FB-EE9A00D57E77}" srcOrd="0" destOrd="0" presId="urn:microsoft.com/office/officeart/2005/8/layout/list1"/>
    <dgm:cxn modelId="{F1727DDF-74A2-4094-B987-DF30D455BE23}" type="presParOf" srcId="{9625AB85-335F-4903-89A6-FBB5EEE6ED76}" destId="{EB70BC2F-5BB8-4748-A9FB-BE5A76F8F5F2}" srcOrd="1" destOrd="0" presId="urn:microsoft.com/office/officeart/2005/8/layout/list1"/>
    <dgm:cxn modelId="{954410B0-6E96-456F-8482-36D1867DD7FE}" type="presParOf" srcId="{5B9622AF-D425-466C-BA72-FFC925296CC8}" destId="{A7646FCE-972E-4F7C-8967-238A31223F59}" srcOrd="1" destOrd="0" presId="urn:microsoft.com/office/officeart/2005/8/layout/list1"/>
    <dgm:cxn modelId="{FCF1A03E-84B9-4E61-A518-ED7F88FEC328}" type="presParOf" srcId="{5B9622AF-D425-466C-BA72-FFC925296CC8}" destId="{5C3705ED-F319-4F73-91D8-C30A0BAB43B9}" srcOrd="2" destOrd="0" presId="urn:microsoft.com/office/officeart/2005/8/layout/list1"/>
    <dgm:cxn modelId="{BBAB314A-BD1D-4677-8C3B-532C62E0C5B3}" type="presParOf" srcId="{5B9622AF-D425-466C-BA72-FFC925296CC8}" destId="{99E6D040-80A0-4DF8-B833-C375C99D9F93}" srcOrd="3" destOrd="0" presId="urn:microsoft.com/office/officeart/2005/8/layout/list1"/>
    <dgm:cxn modelId="{C04D4C0F-4DF7-45DA-BC4D-11BAB51CB175}" type="presParOf" srcId="{5B9622AF-D425-466C-BA72-FFC925296CC8}" destId="{7277DF69-A517-467D-B5E5-B17DAB4AC572}" srcOrd="4" destOrd="0" presId="urn:microsoft.com/office/officeart/2005/8/layout/list1"/>
    <dgm:cxn modelId="{ECAA6656-38B6-4CC1-B6A5-F1B4886337C6}" type="presParOf" srcId="{7277DF69-A517-467D-B5E5-B17DAB4AC572}" destId="{331F82AA-A801-489C-A522-4D4A22A6B8CF}" srcOrd="0" destOrd="0" presId="urn:microsoft.com/office/officeart/2005/8/layout/list1"/>
    <dgm:cxn modelId="{D23EF990-8AF4-494E-8963-C075FC57B9F8}" type="presParOf" srcId="{7277DF69-A517-467D-B5E5-B17DAB4AC572}" destId="{7F175F81-B330-4E5A-9F7E-66BD3C79AADA}" srcOrd="1" destOrd="0" presId="urn:microsoft.com/office/officeart/2005/8/layout/list1"/>
    <dgm:cxn modelId="{95C1FCAA-686B-4475-9B06-0D1A68B46EEA}" type="presParOf" srcId="{5B9622AF-D425-466C-BA72-FFC925296CC8}" destId="{A552C345-ABC9-4BE8-B887-CEC4D793066A}" srcOrd="5" destOrd="0" presId="urn:microsoft.com/office/officeart/2005/8/layout/list1"/>
    <dgm:cxn modelId="{980AD156-C46A-4CDC-919B-AB5D6397B68C}" type="presParOf" srcId="{5B9622AF-D425-466C-BA72-FFC925296CC8}" destId="{D27A7AA7-CD6E-45B2-BD27-472CCDCAC0D8}" srcOrd="6" destOrd="0" presId="urn:microsoft.com/office/officeart/2005/8/layout/list1"/>
    <dgm:cxn modelId="{524AEFC0-9EA8-423F-8436-55BEEE45322D}" type="presParOf" srcId="{5B9622AF-D425-466C-BA72-FFC925296CC8}" destId="{5EBE7A37-7B72-44AA-AC94-981FA47695EB}" srcOrd="7" destOrd="0" presId="urn:microsoft.com/office/officeart/2005/8/layout/list1"/>
    <dgm:cxn modelId="{E6992311-536C-4B58-B6FC-37646329734F}" type="presParOf" srcId="{5B9622AF-D425-466C-BA72-FFC925296CC8}" destId="{AD6759AF-739B-48BC-8F79-4ADB7A657CF9}" srcOrd="8" destOrd="0" presId="urn:microsoft.com/office/officeart/2005/8/layout/list1"/>
    <dgm:cxn modelId="{DB983BDF-D9A7-44D3-B691-A2E0B7094057}" type="presParOf" srcId="{AD6759AF-739B-48BC-8F79-4ADB7A657CF9}" destId="{F4049A0C-3E3A-4EE3-8126-C25BE77004B0}" srcOrd="0" destOrd="0" presId="urn:microsoft.com/office/officeart/2005/8/layout/list1"/>
    <dgm:cxn modelId="{4B5FA531-57A6-4353-9B3C-DC6A8E0E5289}" type="presParOf" srcId="{AD6759AF-739B-48BC-8F79-4ADB7A657CF9}" destId="{FED11AA4-E063-4ABC-98A9-59854482A589}" srcOrd="1" destOrd="0" presId="urn:microsoft.com/office/officeart/2005/8/layout/list1"/>
    <dgm:cxn modelId="{2AB3258C-E4B3-42CD-B137-539DCD87E879}" type="presParOf" srcId="{5B9622AF-D425-466C-BA72-FFC925296CC8}" destId="{41E00C4A-8E43-4437-8063-AD0E12F9213B}" srcOrd="9" destOrd="0" presId="urn:microsoft.com/office/officeart/2005/8/layout/list1"/>
    <dgm:cxn modelId="{1144A692-D009-40D3-BDE5-96B1B3BDC64A}" type="presParOf" srcId="{5B9622AF-D425-466C-BA72-FFC925296CC8}" destId="{2AC20935-75B8-47AB-B31F-BA5B9DB4B36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1BFDE-C8DB-432E-882B-6115980713D1}">
      <dsp:nvSpPr>
        <dsp:cNvPr id="0" name=""/>
        <dsp:cNvSpPr/>
      </dsp:nvSpPr>
      <dsp:spPr>
        <a:xfrm>
          <a:off x="-6633387" y="-1014397"/>
          <a:ext cx="7895062" cy="7895062"/>
        </a:xfrm>
        <a:prstGeom prst="blockArc">
          <a:avLst>
            <a:gd name="adj1" fmla="val 18900000"/>
            <a:gd name="adj2" fmla="val 2700000"/>
            <a:gd name="adj3" fmla="val 274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32764-00ED-42E9-AA15-509AE0889E5F}">
      <dsp:nvSpPr>
        <dsp:cNvPr id="0" name=""/>
        <dsp:cNvSpPr/>
      </dsp:nvSpPr>
      <dsp:spPr>
        <a:xfrm>
          <a:off x="660191" y="450998"/>
          <a:ext cx="9014305" cy="902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6333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1</a:t>
          </a:r>
          <a:r>
            <a:rPr lang="ru-RU" sz="2200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Нахождение уравнения (прямое применение формулы).</a:t>
          </a:r>
          <a:endParaRPr lang="ru-RU" sz="2200" kern="1200" dirty="0"/>
        </a:p>
      </dsp:txBody>
      <dsp:txXfrm>
        <a:off x="660191" y="450998"/>
        <a:ext cx="9014305" cy="902466"/>
      </dsp:txXfrm>
    </dsp:sp>
    <dsp:sp modelId="{2A19FD52-A61F-466F-B186-78E5C5C70696}">
      <dsp:nvSpPr>
        <dsp:cNvPr id="0" name=""/>
        <dsp:cNvSpPr/>
      </dsp:nvSpPr>
      <dsp:spPr>
        <a:xfrm>
          <a:off x="96149" y="338190"/>
          <a:ext cx="1128083" cy="11280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CE433B-A65E-429E-AD3F-23D20251615E}">
      <dsp:nvSpPr>
        <dsp:cNvPr id="0" name=""/>
        <dsp:cNvSpPr/>
      </dsp:nvSpPr>
      <dsp:spPr>
        <a:xfrm>
          <a:off x="1177595" y="1804933"/>
          <a:ext cx="8496900" cy="902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6333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</a:t>
          </a:r>
          <a:r>
            <a:rPr lang="ru-RU" sz="2200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1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200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Угол между касательными. </a:t>
          </a:r>
          <a:r>
            <a:rPr lang="ru-RU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tg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α = |(k₁ - k₂)/(1 + </a:t>
          </a:r>
          <a:r>
            <a:rPr lang="ru-RU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k₁k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₂)|, где k — угловые коэффициенты.</a:t>
          </a:r>
          <a:endParaRPr lang="ru-RU" sz="2200" kern="1200" dirty="0"/>
        </a:p>
      </dsp:txBody>
      <dsp:txXfrm>
        <a:off x="1177595" y="1804933"/>
        <a:ext cx="8496900" cy="902466"/>
      </dsp:txXfrm>
    </dsp:sp>
    <dsp:sp modelId="{74536500-83D6-4FE3-A3D0-2E1AA61C08FD}">
      <dsp:nvSpPr>
        <dsp:cNvPr id="0" name=""/>
        <dsp:cNvSpPr/>
      </dsp:nvSpPr>
      <dsp:spPr>
        <a:xfrm>
          <a:off x="613554" y="1692124"/>
          <a:ext cx="1128083" cy="11280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E12350-193F-43F8-8DC9-6D619CDB5478}">
      <dsp:nvSpPr>
        <dsp:cNvPr id="0" name=""/>
        <dsp:cNvSpPr/>
      </dsp:nvSpPr>
      <dsp:spPr>
        <a:xfrm>
          <a:off x="1177595" y="3158867"/>
          <a:ext cx="8496900" cy="902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6333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3</a:t>
          </a:r>
          <a:r>
            <a:rPr lang="ru-RU" sz="2200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Условие параллельности/перпендикулярности с осью </a:t>
          </a:r>
          <a:r>
            <a:rPr lang="ru-RU" sz="2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Ox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или другой прямой.</a:t>
          </a:r>
          <a:endParaRPr lang="ru-RU" sz="2200" kern="1200" dirty="0"/>
        </a:p>
      </dsp:txBody>
      <dsp:txXfrm>
        <a:off x="1177595" y="3158867"/>
        <a:ext cx="8496900" cy="902466"/>
      </dsp:txXfrm>
    </dsp:sp>
    <dsp:sp modelId="{3F981E95-96FE-443D-90D0-ECA6EA83ED86}">
      <dsp:nvSpPr>
        <dsp:cNvPr id="0" name=""/>
        <dsp:cNvSpPr/>
      </dsp:nvSpPr>
      <dsp:spPr>
        <a:xfrm>
          <a:off x="613554" y="3046059"/>
          <a:ext cx="1128083" cy="11280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5BF916-3723-44AE-BC5F-EE5E24B9FF97}">
      <dsp:nvSpPr>
        <dsp:cNvPr id="0" name=""/>
        <dsp:cNvSpPr/>
      </dsp:nvSpPr>
      <dsp:spPr>
        <a:xfrm>
          <a:off x="660191" y="4512801"/>
          <a:ext cx="9014305" cy="902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6333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Ветвь 4.</a:t>
          </a: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Касательная и площадь. Задача: «Касательная, проведенная к графику y=x² в точке x=1, отсекает от осей координат треугольник. Найдите его площадь.» — Это переход от алгебры к геометрии.</a:t>
          </a:r>
          <a:endParaRPr lang="ru-RU" sz="2200" kern="1200" dirty="0"/>
        </a:p>
      </dsp:txBody>
      <dsp:txXfrm>
        <a:off x="660191" y="4512801"/>
        <a:ext cx="9014305" cy="902466"/>
      </dsp:txXfrm>
    </dsp:sp>
    <dsp:sp modelId="{623DCBD4-6BEE-4090-883C-FB7D916C90C7}">
      <dsp:nvSpPr>
        <dsp:cNvPr id="0" name=""/>
        <dsp:cNvSpPr/>
      </dsp:nvSpPr>
      <dsp:spPr>
        <a:xfrm>
          <a:off x="96149" y="4399993"/>
          <a:ext cx="1128083" cy="11280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3705ED-F319-4F73-91D8-C30A0BAB43B9}">
      <dsp:nvSpPr>
        <dsp:cNvPr id="0" name=""/>
        <dsp:cNvSpPr/>
      </dsp:nvSpPr>
      <dsp:spPr>
        <a:xfrm>
          <a:off x="0" y="386988"/>
          <a:ext cx="9991461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0BC2F-5BB8-4748-A9FB-BE5A76F8F5F2}">
      <dsp:nvSpPr>
        <dsp:cNvPr id="0" name=""/>
        <dsp:cNvSpPr/>
      </dsp:nvSpPr>
      <dsp:spPr>
        <a:xfrm>
          <a:off x="499573" y="17988"/>
          <a:ext cx="8639996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7" tIns="0" rIns="264357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Задача на исследование функции с помощью производной.</a:t>
          </a:r>
          <a:endParaRPr lang="ru-RU" sz="2400" i="0" kern="1200" dirty="0">
            <a:solidFill>
              <a:schemeClr val="tx1"/>
            </a:solidFill>
          </a:endParaRPr>
        </a:p>
      </dsp:txBody>
      <dsp:txXfrm>
        <a:off x="535599" y="54014"/>
        <a:ext cx="8567944" cy="665948"/>
      </dsp:txXfrm>
    </dsp:sp>
    <dsp:sp modelId="{D27A7AA7-CD6E-45B2-BD27-472CCDCAC0D8}">
      <dsp:nvSpPr>
        <dsp:cNvPr id="0" name=""/>
        <dsp:cNvSpPr/>
      </dsp:nvSpPr>
      <dsp:spPr>
        <a:xfrm>
          <a:off x="0" y="1520989"/>
          <a:ext cx="9991461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175F81-B330-4E5A-9F7E-66BD3C79AADA}">
      <dsp:nvSpPr>
        <dsp:cNvPr id="0" name=""/>
        <dsp:cNvSpPr/>
      </dsp:nvSpPr>
      <dsp:spPr>
        <a:xfrm>
          <a:off x="499573" y="1151989"/>
          <a:ext cx="8639996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7" tIns="0" rIns="264357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Решение логарифмического уравнения/неравенства.</a:t>
          </a:r>
          <a:endParaRPr lang="ru-RU" sz="2400" i="0" kern="1200" dirty="0">
            <a:solidFill>
              <a:schemeClr val="tx1"/>
            </a:solidFill>
          </a:endParaRPr>
        </a:p>
      </dsp:txBody>
      <dsp:txXfrm>
        <a:off x="535599" y="1188015"/>
        <a:ext cx="8567944" cy="665948"/>
      </dsp:txXfrm>
    </dsp:sp>
    <dsp:sp modelId="{2AC20935-75B8-47AB-B31F-BA5B9DB4B36D}">
      <dsp:nvSpPr>
        <dsp:cNvPr id="0" name=""/>
        <dsp:cNvSpPr/>
      </dsp:nvSpPr>
      <dsp:spPr>
        <a:xfrm>
          <a:off x="0" y="2654989"/>
          <a:ext cx="9991461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11AA4-E063-4ABC-98A9-59854482A589}">
      <dsp:nvSpPr>
        <dsp:cNvPr id="0" name=""/>
        <dsp:cNvSpPr/>
      </dsp:nvSpPr>
      <dsp:spPr>
        <a:xfrm>
          <a:off x="499573" y="2285989"/>
          <a:ext cx="8639996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7" tIns="0" rIns="264357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Текстовые задачи на движение/работу.</a:t>
          </a:r>
          <a:endParaRPr lang="ru-RU" sz="2500" i="0" kern="1200" dirty="0">
            <a:solidFill>
              <a:schemeClr val="tx1"/>
            </a:solidFill>
          </a:endParaRPr>
        </a:p>
      </dsp:txBody>
      <dsp:txXfrm>
        <a:off x="535599" y="2322015"/>
        <a:ext cx="8567944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A9E6A-4EE5-497D-9454-F4DEA9AE2793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4A7D4-FFEE-4901-9D2E-53F547B9C6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776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A9680A-00EB-42CA-8062-ED2B141346EA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28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24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054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21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98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39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46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05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81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56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68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184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3A720-9447-49AC-BC21-294B85928000}" type="datetimeFigureOut">
              <a:rPr lang="ru-RU" smtClean="0"/>
              <a:pPr/>
              <a:t>пт 16.01.26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3DB5B-B2A4-4F14-8606-E332F21DA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24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s://niko.unibel.by/test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sch10.baranovichi.edu.by/ru/main.aspx?guid=111751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89EA8C32-6736-40BE-AEC3-540F647131E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9" b="10759"/>
          <a:stretch>
            <a:fillRect/>
          </a:stretch>
        </p:blipFill>
        <p:spPr bwMode="auto">
          <a:xfrm>
            <a:off x="0" y="-3903"/>
            <a:ext cx="12192000" cy="686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614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1400190"/>
            <a:ext cx="11729379" cy="54578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1068" y="-26422"/>
            <a:ext cx="1172937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Стратегия 2: </a:t>
            </a:r>
          </a:p>
          <a:p>
            <a:pPr algn="ctr"/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создание «Карты связей» ключевых идей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1326" y="1026982"/>
            <a:ext cx="75488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Квадратный</a:t>
            </a:r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трёхчлен ax² + </a:t>
            </a:r>
            <a:r>
              <a:rPr lang="ru-RU" sz="3000" b="1" i="1" dirty="0" err="1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bx</a:t>
            </a:r>
            <a:r>
              <a:rPr lang="ru-RU" sz="30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+ c</a:t>
            </a:r>
          </a:p>
        </p:txBody>
      </p:sp>
    </p:spTree>
    <p:extLst>
      <p:ext uri="{BB962C8B-B14F-4D97-AF65-F5344CB8AC3E}">
        <p14:creationId xmlns:p14="http://schemas.microsoft.com/office/powerpoint/2010/main" val="4222487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80840689"/>
              </p:ext>
            </p:extLst>
          </p:nvPr>
        </p:nvGraphicFramePr>
        <p:xfrm>
          <a:off x="1842449" y="708794"/>
          <a:ext cx="9758148" cy="5866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99463" y="167554"/>
            <a:ext cx="54441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Касательная к графику</a:t>
            </a:r>
          </a:p>
        </p:txBody>
      </p:sp>
      <p:sp>
        <p:nvSpPr>
          <p:cNvPr id="4" name="Прямоугольник 3"/>
          <p:cNvSpPr/>
          <p:nvPr/>
        </p:nvSpPr>
        <p:spPr>
          <a:xfrm rot="16200000">
            <a:off x="-1637290" y="2995896"/>
            <a:ext cx="5712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E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f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'(x₀)(x - x₀) + f(x₀)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712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1717" y="453986"/>
            <a:ext cx="7536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Стратегия 3: </a:t>
            </a:r>
            <a:r>
              <a:rPr lang="ru-RU" sz="3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алгоритмизация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46161" y="1142984"/>
            <a:ext cx="108363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Превратить многоходовые задачи в последовательность простых, почти автоматических шагов.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экономит время и предотвращает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застревание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57700" y="2653107"/>
            <a:ext cx="9894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Памятки-инструкции: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23645001"/>
              </p:ext>
            </p:extLst>
          </p:nvPr>
        </p:nvGraphicFramePr>
        <p:xfrm>
          <a:off x="1057700" y="3312807"/>
          <a:ext cx="9991461" cy="3302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7402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179" y="2255285"/>
            <a:ext cx="1117069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подходы</a:t>
            </a:r>
          </a:p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организации повторения учебного материала по математике при подготовке к  НИКО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964072" y="4856296"/>
            <a:ext cx="608689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Бурьяк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Вадим Витальевич,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математики, информатики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специалист</a:t>
            </a:r>
            <a:endParaRPr lang="ru-RU" sz="28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A0FD6173-9ABB-5C85-5360-2CF0365F4C22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87DC564-EDE1-9576-F896-30D6B63CC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46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493" y="0"/>
            <a:ext cx="9167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73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часы, текст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D47B1FE-C56C-CFB2-B0C9-76ABC2A96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154359-662D-C76C-91F5-5542E1D2B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9471" y="3865064"/>
            <a:ext cx="1753076" cy="514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C48604-8EA6-EBC7-1FF1-7C03217BCB19}"/>
              </a:ext>
            </a:extLst>
          </p:cNvPr>
          <p:cNvSpPr txBox="1"/>
          <p:nvPr/>
        </p:nvSpPr>
        <p:spPr>
          <a:xfrm>
            <a:off x="10289947" y="3794651"/>
            <a:ext cx="1715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ФИНАНСОВАЯ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334323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9764C-8770-A1B6-56EB-F1AA7859C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</a:t>
            </a:r>
            <a:endParaRPr lang="ru-BY" dirty="0"/>
          </a:p>
        </p:txBody>
      </p:sp>
      <p:pic>
        <p:nvPicPr>
          <p:cNvPr id="4" name="Picture 2" descr="Официальный сайт школы №256 г Фокино - Читательская грамотность">
            <a:extLst>
              <a:ext uri="{FF2B5EF4-FFF2-40B4-BE49-F238E27FC236}">
                <a16:creationId xmlns:a16="http://schemas.microsoft.com/office/drawing/2014/main" id="{1C8ED525-E703-B313-DA33-42AE5CBA5B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598259"/>
            <a:ext cx="10782300" cy="508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0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8A1B66-3868-DEE2-5FA3-BF0A7C50D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  <a:endParaRPr lang="ru-BY" dirty="0"/>
          </a:p>
        </p:txBody>
      </p:sp>
      <p:pic>
        <p:nvPicPr>
          <p:cNvPr id="7170" name="Picture 2" descr="Фотографии на тему «Математическая грамотность» — скачивайте бесплатные  изображения высокого качества | Freepik">
            <a:extLst>
              <a:ext uri="{FF2B5EF4-FFF2-40B4-BE49-F238E27FC236}">
                <a16:creationId xmlns:a16="http://schemas.microsoft.com/office/drawing/2014/main" id="{DC0C9C79-A068-21CB-089C-8AB3EC6F3B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722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5E8C8-9631-8B34-3240-929B847EA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</a:t>
            </a:r>
            <a:endParaRPr lang="ru-BY" dirty="0"/>
          </a:p>
        </p:txBody>
      </p:sp>
      <p:pic>
        <p:nvPicPr>
          <p:cNvPr id="4098" name="Picture 2" descr="Пути развития естественно-научной грамотности школьников» - Білімді Ел -  Образованная страна">
            <a:extLst>
              <a:ext uri="{FF2B5EF4-FFF2-40B4-BE49-F238E27FC236}">
                <a16:creationId xmlns:a16="http://schemas.microsoft.com/office/drawing/2014/main" id="{9F2471FC-43AB-410D-845F-D23AE6E8F8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1051559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529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08883-F18D-3801-E79B-F2CB64785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  <a: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  <a:endParaRPr lang="ru-BY" dirty="0"/>
          </a:p>
        </p:txBody>
      </p:sp>
      <p:pic>
        <p:nvPicPr>
          <p:cNvPr id="5122" name="Picture 2" descr="Финансовая грамотность: коротко о важном с экспертом | Улус Медиа">
            <a:extLst>
              <a:ext uri="{FF2B5EF4-FFF2-40B4-BE49-F238E27FC236}">
                <a16:creationId xmlns:a16="http://schemas.microsoft.com/office/drawing/2014/main" id="{A12205A8-2761-3F9C-0EAF-4993B00996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170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179" y="2345261"/>
            <a:ext cx="111706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особенности</a:t>
            </a:r>
          </a:p>
          <a:p>
            <a:pPr algn="ctr"/>
            <a:r>
              <a:rPr lang="ru-RU" sz="40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повторения и систематизации учебного материала для подготовки учащихся</a:t>
            </a:r>
          </a:p>
          <a:p>
            <a:pPr algn="ctr"/>
            <a:r>
              <a:rPr lang="ru-RU" sz="40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ЦЭ, ЦТ и НИКО</a:t>
            </a:r>
            <a:endParaRPr lang="ru-RU" sz="4000" dirty="0">
              <a:solidFill>
                <a:srgbClr val="99663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178" y="5159883"/>
            <a:ext cx="11170691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b="1" dirty="0">
                <a:latin typeface="Georgia" panose="02040502050405020303" pitchFamily="18" charset="0"/>
              </a:rPr>
              <a:t>Семинар-практикум для учителей математики г. Барановичи</a:t>
            </a:r>
          </a:p>
          <a:p>
            <a:pPr algn="ctr"/>
            <a:r>
              <a:rPr lang="ru-RU" b="1" dirty="0">
                <a:latin typeface="Georgia" panose="02040502050405020303" pitchFamily="18" charset="0"/>
              </a:rPr>
              <a:t>15 января 2026 года</a:t>
            </a:r>
            <a:endParaRPr lang="ru-RU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48B356C-2194-671D-BAC0-590265902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8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C9162-E0DA-9A37-415E-396B4B551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ИКО — ggkst.by">
            <a:extLst>
              <a:ext uri="{FF2B5EF4-FFF2-40B4-BE49-F238E27FC236}">
                <a16:creationId xmlns:a16="http://schemas.microsoft.com/office/drawing/2014/main" id="{3AA421BD-5DF2-6D54-9C5A-BA5BA52F3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25" y="0"/>
            <a:ext cx="10099675" cy="690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569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774" y="5547364"/>
            <a:ext cx="2761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2"/>
              </a:rPr>
              <a:t>https://niko.unibel.by/tests</a:t>
            </a:r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67" y="4962478"/>
            <a:ext cx="1733266" cy="17332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774" y="982498"/>
            <a:ext cx="6896100" cy="40195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774" y="150268"/>
            <a:ext cx="6928059" cy="668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9725" y="2325084"/>
            <a:ext cx="6772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6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205" r="16457" b="4016"/>
          <a:stretch/>
        </p:blipFill>
        <p:spPr>
          <a:xfrm>
            <a:off x="1" y="0"/>
            <a:ext cx="5503387" cy="35674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01802" y="204716"/>
            <a:ext cx="459019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rgbClr val="663300"/>
                </a:solidFill>
                <a:latin typeface="Georgia" panose="02040502050405020303" pitchFamily="18" charset="0"/>
              </a:rPr>
              <a:t>Тренировочный тест 8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635" y="2333767"/>
            <a:ext cx="7019365" cy="435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077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9175C9-3211-13C6-8A68-286DF04CC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от контрольных работ</a:t>
            </a:r>
            <a:b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BY" dirty="0"/>
          </a:p>
        </p:txBody>
      </p:sp>
      <p:pic>
        <p:nvPicPr>
          <p:cNvPr id="8194" name="Picture 2" descr="Контрольная работа: виды и правила оформления">
            <a:extLst>
              <a:ext uri="{FF2B5EF4-FFF2-40B4-BE49-F238E27FC236}">
                <a16:creationId xmlns:a16="http://schemas.microsoft.com/office/drawing/2014/main" id="{C310D9A2-D43D-367E-44FF-B30548837AA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ковы нормы для работы за компьютером для школьников? | Аргументы и Факты">
            <a:extLst>
              <a:ext uri="{FF2B5EF4-FFF2-40B4-BE49-F238E27FC236}">
                <a16:creationId xmlns:a16="http://schemas.microsoft.com/office/drawing/2014/main" id="{1403B194-8041-3CF3-D40D-12A439D7438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8194"/>
            <a:ext cx="5181600" cy="388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429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1056"/>
          <a:stretch/>
        </p:blipFill>
        <p:spPr>
          <a:xfrm>
            <a:off x="856041" y="1246204"/>
            <a:ext cx="7750537" cy="23243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68489" y="3742202"/>
            <a:ext cx="58619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http://sch10.baranovichi.edu.by/ru/main.aspx?guid=111751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959" y="3977434"/>
            <a:ext cx="2709934" cy="27099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47" y="153500"/>
            <a:ext cx="111537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04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3876"/>
            <a:ext cx="12192000" cy="727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024" y="1187356"/>
            <a:ext cx="11323095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>
              <a:lnSpc>
                <a:spcPct val="115000"/>
              </a:lnSpc>
              <a:spcAft>
                <a:spcPts val="750"/>
              </a:spcAft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компонентами массы тела являются мышечная, костная и жировая ткань. Здоровый, хорошо физически развитый человек мужского пола имеет жира примерно 1/20 от массы тела, а женщина – около 1/16. Избыточный вес (массу) тела имеют индивиды, у которых масса тела составляет 110-120% от должной. За ожирение признаётся масса тела больше 120% от должной. Это происходит главным образом за счёт накопления жировой ткани.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447" y="3990325"/>
            <a:ext cx="6096000" cy="1757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свои антропометрические данные и предложенную формулу, рассчитайте индекс массы своего тела, соотнесите данные с нормой.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fsd.multiurok.ru/html/2022/12/04/s_638c9a661f2ae/php3KFeyO_vystuplenie-na-SHNO--razvitie-funkcionalnoj-gramotnosti-na-urokah-fizicheskoj-kultury_html_48a3ff781cd9b5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038" y="3253624"/>
            <a:ext cx="4467081" cy="344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2200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1727"/>
            <a:ext cx="10515600" cy="904009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spcBef>
                <a:spcPts val="2000"/>
              </a:spcBef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Телелифт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ускоренного передвижения книг по Национальной библиотеке создана собственная железная дорога в миниатюре –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телелифт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Ее длина – 850 метров.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Заказать нужную книгу или документ можно,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воспользовавшись электронным каталогом.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 будет выполнен через 20 минут.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быстро обслуживают в считанных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библиотеках мира. В Парижской библиотеке, 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на это уходит впятеро больше времени.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Предположите, что длина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телелифта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увеличилась на 100 м. С какой средней скоростью должен двигаться контейнер с книгой, чтобы полностью автоматизированный заказ был выполнен не позднее чем через 20 минут?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4" name="Picture 6" descr="Группа компаний &quot;Технология&quot; Монорельсовая транспортная систе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808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419878"/>
            <a:ext cx="10515600" cy="102636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</a:t>
            </a:r>
            <a: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какое топливо — дрова или природный газ — выгоднее использовать для обогрева дома.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8200" y="2192693"/>
            <a:ext cx="5181600" cy="3984269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теплота сгорания каждого вида топлива;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КПД нагревательного прибора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что лучше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топлива;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последствия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сравнивать затраты на основе стоимости и расхода топлива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Картина маслом. Подарок. Камин. Уютный дом. Очаг – заказать на Ярмарке  Мастеров – QGYN2BY | Картины, Екатеринбург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572" y="2248677"/>
            <a:ext cx="4142509" cy="392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2664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79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  <a:r>
              <a:rPr lang="en-US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Районное жюри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9 человек оценивало выступление участников вокального конкурса. В своей работе жюри использовало 10-балльную шкалу. </a:t>
            </a:r>
            <a:r>
              <a:rPr lang="ru-RU" sz="2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Марины показаны на диаграмме.</a:t>
            </a:r>
          </a:p>
          <a:p>
            <a:pPr marL="0" indent="0" algn="just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Чему равна сумма всех выставленных членами жюри баллов Марины?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Каким оказался «новый» средний балл Марины после исключения одного самого высокого и одного самого низкого баллов?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25625"/>
            <a:ext cx="5181600" cy="691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749550"/>
            <a:ext cx="5181600" cy="342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9565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6" t="3824" r="25075" b="3041"/>
          <a:stretch/>
        </p:blipFill>
        <p:spPr>
          <a:xfrm>
            <a:off x="2200934" y="5154930"/>
            <a:ext cx="861646" cy="16002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1080A1-35B1-478D-CE57-B9FDEFCE5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00" y="457200"/>
            <a:ext cx="472212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игра</a:t>
            </a:r>
            <a:b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«Пирамида»</a:t>
            </a:r>
            <a:b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 в группах)</a:t>
            </a:r>
            <a:br>
              <a:rPr lang="ru-RU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BY" dirty="0"/>
          </a:p>
        </p:txBody>
      </p:sp>
      <p:pic>
        <p:nvPicPr>
          <p:cNvPr id="9218" name="Picture 2" descr="некоторые люди собираются за круглым столом | фотография JPG Бесплатная  загрузка - Pikbest">
            <a:extLst>
              <a:ext uri="{FF2B5EF4-FFF2-40B4-BE49-F238E27FC236}">
                <a16:creationId xmlns:a16="http://schemas.microsoft.com/office/drawing/2014/main" id="{3D742DE6-9E65-5BE2-1F1E-56997E6E94F4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3">
            <a:extLst>
              <a:ext uri="{FF2B5EF4-FFF2-40B4-BE49-F238E27FC236}">
                <a16:creationId xmlns:a16="http://schemas.microsoft.com/office/drawing/2014/main" id="{050096CF-8BA1-96DE-905B-21F1288658B5}"/>
              </a:ext>
            </a:extLst>
          </p:cNvPr>
          <p:cNvSpPr txBox="1">
            <a:spLocks/>
          </p:cNvSpPr>
          <p:nvPr/>
        </p:nvSpPr>
        <p:spPr>
          <a:xfrm>
            <a:off x="491490" y="1920240"/>
            <a:ext cx="4280535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</a:t>
            </a:r>
            <a:r>
              <a:rPr lang="en-US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«Задания»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в «Ответы»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минут</a:t>
            </a:r>
            <a:endParaRPr lang="ru-BY" sz="2400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Взаимообмен и выполнение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минуты</a:t>
            </a:r>
            <a:endParaRPr lang="ru-BY" sz="2400" u="sng" dirty="0"/>
          </a:p>
        </p:txBody>
      </p:sp>
    </p:spTree>
    <p:extLst>
      <p:ext uri="{BB962C8B-B14F-4D97-AF65-F5344CB8AC3E}">
        <p14:creationId xmlns:p14="http://schemas.microsoft.com/office/powerpoint/2010/main" val="55263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179" y="2733744"/>
            <a:ext cx="1117069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 участникам семинара </a:t>
            </a:r>
          </a:p>
          <a:p>
            <a:r>
              <a:rPr lang="ru-RU" dirty="0"/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67032" y="4493280"/>
            <a:ext cx="79839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Кондратчик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 Александровна, 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ГУМУ «Учебно-методический кабинет г. Барановичи»</a:t>
            </a:r>
          </a:p>
          <a:p>
            <a:endParaRPr lang="ru-RU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EE6151C4-B9DB-2306-2784-44834E925830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90F0F74-3380-D574-FAE1-04C46B5DA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169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179" y="2255285"/>
            <a:ext cx="1117069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как игра:</a:t>
            </a:r>
          </a:p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мотивационные стратегии систематизации знаний при подготовке к ЦЭ, ЦТ и НИКО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643952" y="4842649"/>
            <a:ext cx="818865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Микульская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Маргарита Владимировна,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второй квалификационной категории</a:t>
            </a:r>
            <a:endParaRPr lang="ru-RU" sz="28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243EB457-78B4-58F3-C6C3-05941DA97592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D7B9711-0FF0-C0A3-7633-D4CB4034BC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821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B52203-06FA-D44A-F0E0-49E4B9611B0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9903" y="2675465"/>
            <a:ext cx="2925233" cy="39003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F60A82-27BE-EB41-2210-BC1F99F8CA5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5313" y="2675465"/>
            <a:ext cx="2632710" cy="39003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513B49-335C-8301-6CA8-F75A78BE98D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2675466"/>
            <a:ext cx="2925234" cy="39003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49767"/>
            <a:ext cx="1219200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9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Мой ключ к успеху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62532" y="1401926"/>
            <a:ext cx="10466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атмосферы вовлеченности, мотивации и творчества, превратив подготовку в игру и исследование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51555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305FBA-6357-D34E-3F59-749F68A01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7803"/>
          </a:xfrm>
        </p:spPr>
        <p:txBody>
          <a:bodyPr>
            <a:normAutofit/>
          </a:bodyPr>
          <a:lstStyle/>
          <a:p>
            <a:r>
              <a:rPr lang="ru-RU" sz="3900" b="1" i="1" dirty="0">
                <a:solidFill>
                  <a:srgbClr val="996633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Основные задачи для подготовки: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AD1AB0-964C-67B7-06EA-8DC238CB2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928"/>
            <a:ext cx="10515600" cy="43513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освоить типы заданий НИКО, ЦЭ и ЦТ;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навыки систематизации знаний.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E1D6261-A7C9-0BD3-1A51-4B16893F1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286" y="2506660"/>
            <a:ext cx="7735714" cy="435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995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79087-9A27-F7F6-F391-8ED90BF22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44535" cy="1325563"/>
          </a:xfrm>
        </p:spPr>
        <p:txBody>
          <a:bodyPr>
            <a:noAutofit/>
          </a:bodyPr>
          <a:lstStyle/>
          <a:p>
            <a:r>
              <a:rPr lang="ru-RU" sz="3900" b="1" i="1" dirty="0">
                <a:solidFill>
                  <a:srgbClr val="996633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Инновационные приёмы и конкретные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00C6A4-F631-4676-CBBD-77EABC916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  <a:cs typeface="Times New Roman" panose="02020603050405020304" pitchFamily="18" charset="0"/>
              </a:rPr>
              <a:t>1. Математическая битва</a:t>
            </a:r>
          </a:p>
        </p:txBody>
      </p:sp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1F2B80F6-2DA0-FD2B-DCB7-BC5EEEDFA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87" y="3136371"/>
            <a:ext cx="4330029" cy="304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D73558-29A4-2105-DA19-9D051D56C5B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3651" y="2314149"/>
            <a:ext cx="3263504" cy="43513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F1BD4C-013D-3DD8-9786-6416BB8B00C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87991" y="2771246"/>
            <a:ext cx="2791222" cy="372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108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032F592-4065-9D09-7B44-C341429B1B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721026"/>
              </p:ext>
            </p:extLst>
          </p:nvPr>
        </p:nvGraphicFramePr>
        <p:xfrm>
          <a:off x="575733" y="485422"/>
          <a:ext cx="11017956" cy="606213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508978">
                  <a:extLst>
                    <a:ext uri="{9D8B030D-6E8A-4147-A177-3AD203B41FA5}">
                      <a16:colId xmlns:a16="http://schemas.microsoft.com/office/drawing/2014/main" val="507466795"/>
                    </a:ext>
                  </a:extLst>
                </a:gridCol>
                <a:gridCol w="5508978">
                  <a:extLst>
                    <a:ext uri="{9D8B030D-6E8A-4147-A177-3AD203B41FA5}">
                      <a16:colId xmlns:a16="http://schemas.microsoft.com/office/drawing/2014/main" val="2081928814"/>
                    </a:ext>
                  </a:extLst>
                </a:gridCol>
              </a:tblGrid>
              <a:tr h="527142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Плюсы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224800"/>
                  </a:ext>
                </a:extLst>
              </a:tr>
              <a:tr h="17132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Мотивация к учёбе: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игра делает процесс изучения математики более интересным и увлекательным для учеников.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индивидуальной работы: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 игровом формате может быть сложнее оценить индивидуальные достижения ученика.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308192"/>
                  </a:ext>
                </a:extLst>
              </a:tr>
              <a:tr h="21085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Активизация знаний: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регулярное решение задач разного типа помогает закрепить материал и систематизировать знания.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всегда подходит для всех типов учеников: 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некоторые дети могут не справиться с соревновательным подходом или чувствовать себя неуверенно.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422360"/>
                  </a:ext>
                </a:extLst>
              </a:tr>
              <a:tr h="17132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Обратная связь: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ученики сразу получают информацию о своих знаниях и умениях.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 подготовки и организации: 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проведения игры необходимы подготовленные карточки, время на организацию и контроль.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288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8567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D433C81-C6B4-D2AB-697A-67537CE87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457" y="477867"/>
            <a:ext cx="10836322" cy="85961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Georgia" panose="02040502050405020303" pitchFamily="18" charset="0"/>
                <a:cs typeface="Times New Roman" panose="02020603050405020304" pitchFamily="18" charset="0"/>
              </a:rPr>
              <a:t>2. "Мнемонический квест" — подготовка к задачам по формулам и теоремам</a:t>
            </a:r>
            <a:endParaRPr lang="ru-RU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487388-E630-55A3-219B-1DE450EC5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992" y="1458821"/>
            <a:ext cx="3852731" cy="50492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1C4915-9AE3-7FEE-F1BA-8F330BB91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770" y="1458821"/>
            <a:ext cx="3852731" cy="50492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3B0594-83E7-1EB2-7D7C-F2E298457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579" y="1458821"/>
            <a:ext cx="3568700" cy="504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368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EEF4F182-DAAA-EA79-4C36-AB8D97EF53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211427"/>
              </p:ext>
            </p:extLst>
          </p:nvPr>
        </p:nvGraphicFramePr>
        <p:xfrm>
          <a:off x="623711" y="459668"/>
          <a:ext cx="10823222" cy="555731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411611">
                  <a:extLst>
                    <a:ext uri="{9D8B030D-6E8A-4147-A177-3AD203B41FA5}">
                      <a16:colId xmlns:a16="http://schemas.microsoft.com/office/drawing/2014/main" val="3732922594"/>
                    </a:ext>
                  </a:extLst>
                </a:gridCol>
                <a:gridCol w="5411611">
                  <a:extLst>
                    <a:ext uri="{9D8B030D-6E8A-4147-A177-3AD203B41FA5}">
                      <a16:colId xmlns:a16="http://schemas.microsoft.com/office/drawing/2014/main" val="2862988840"/>
                    </a:ext>
                  </a:extLst>
                </a:gridCol>
              </a:tblGrid>
              <a:tr h="523463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Плюсы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7791756"/>
                  </a:ext>
                </a:extLst>
              </a:tr>
              <a:tr h="16779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 материала: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помогает ученикам лучше запомнить формулы, теоремы и алгоритмы через активное участие.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 времени на подготовку: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создание цепочек и карточек требует усилий и времени преподавателя.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329422"/>
                  </a:ext>
                </a:extLst>
              </a:tr>
              <a:tr h="16779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логического мышления: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требует анализа и поиска связей между карточками, что способствует развитию мышления.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 быть сложно для начинающих: 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с низким уровнем знаний могут испытывать трудности в построении логических связей.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632721"/>
                  </a:ext>
                </a:extLst>
              </a:tr>
              <a:tr h="16779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Улучшение понимания: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объяснение связей помогает понять, как и в каких задачах применим тот или иной материал.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Зависимость от мотивации: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эффективность зависит от заинтересованности и активности учеников.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342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3540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A8D83D-1A55-C9DC-150D-E943CAA51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68" y="522180"/>
            <a:ext cx="11805313" cy="76071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>
                <a:latin typeface="Georgia" panose="02040502050405020303" pitchFamily="18" charset="0"/>
                <a:cs typeface="Times New Roman" panose="02020603050405020304" pitchFamily="18" charset="0"/>
              </a:rPr>
              <a:t>3. "Карточки-мини-проекты" — подготовка к новым типам задач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26A8DC94-CD9E-3918-5880-70C15248C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022" y="1253066"/>
            <a:ext cx="5254978" cy="52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ture background">
            <a:extLst>
              <a:ext uri="{FF2B5EF4-FFF2-40B4-BE49-F238E27FC236}">
                <a16:creationId xmlns:a16="http://schemas.microsoft.com/office/drawing/2014/main" id="{CF9E1BCC-EE6F-1424-B2DB-29F7949C6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4406"/>
            <a:ext cx="6820325" cy="453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6637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6B6B8EF-DE57-38C7-8E6C-2BA1FBFBF0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898819"/>
              </p:ext>
            </p:extLst>
          </p:nvPr>
        </p:nvGraphicFramePr>
        <p:xfrm>
          <a:off x="609600" y="598310"/>
          <a:ext cx="10893778" cy="564444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446889">
                  <a:extLst>
                    <a:ext uri="{9D8B030D-6E8A-4147-A177-3AD203B41FA5}">
                      <a16:colId xmlns:a16="http://schemas.microsoft.com/office/drawing/2014/main" val="3826109637"/>
                    </a:ext>
                  </a:extLst>
                </a:gridCol>
                <a:gridCol w="5446889">
                  <a:extLst>
                    <a:ext uri="{9D8B030D-6E8A-4147-A177-3AD203B41FA5}">
                      <a16:colId xmlns:a16="http://schemas.microsoft.com/office/drawing/2014/main" val="934668338"/>
                    </a:ext>
                  </a:extLst>
                </a:gridCol>
              </a:tblGrid>
              <a:tr h="531671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Плюсы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726638"/>
                  </a:ext>
                </a:extLst>
              </a:tr>
              <a:tr h="17042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Глубокое понимание: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подготовка разборов помогает ученикам лучше понять нестандартные задачи и усвоить ключевые шаги и формулы.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поверхностного подхода: 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могут подготовить задания поверхностно, не вникая в суть задач.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262806"/>
                  </a:ext>
                </a:extLst>
              </a:tr>
              <a:tr h="17042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Обмен опытом: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обсуждение карточек расширяет кругозор и способствует коллективному обучению.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Могут возникнуть сложности с нестандартными задачами: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требуется высокий уровень знаний и навыков у учеников для качественной подготовки.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26916"/>
                  </a:ext>
                </a:extLst>
              </a:tr>
              <a:tr h="17042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участие: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ученики становятся активными участниками учебного процесса, что повышает мотивацию.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396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8456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44E35E4-88D2-FD32-277E-4AB210EE8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558" y="521674"/>
            <a:ext cx="11074106" cy="7612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  <a:cs typeface="Times New Roman" panose="02020603050405020304" pitchFamily="18" charset="0"/>
              </a:rPr>
              <a:t>4. "Симуляции экзамена" — подготовка к формату ЦТ и ЦЭ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DB3656-4EF4-C6D5-4C2B-22BCFB46A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337" y="1443967"/>
            <a:ext cx="3543300" cy="4724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219C94-8897-6508-EA68-23353AE19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731" y="1443966"/>
            <a:ext cx="3543301" cy="472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92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0030" y="2745239"/>
            <a:ext cx="117043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регламентом работы семинара. </a:t>
            </a:r>
          </a:p>
          <a:p>
            <a:pPr algn="ctr"/>
            <a:r>
              <a:rPr lang="ru-RU" sz="44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докладчиков</a:t>
            </a:r>
          </a:p>
          <a:p>
            <a:pPr algn="ctr"/>
            <a:r>
              <a:rPr lang="ru-RU" dirty="0"/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95330" y="5040621"/>
            <a:ext cx="6755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Банкевич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Александровна,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УР</a:t>
            </a:r>
            <a:endParaRPr lang="ru-RU" sz="28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7765B236-2608-D8D6-4725-50AAB5193618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C5190DA-EB1C-BE79-9044-68EB88C13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346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F4F280F-7239-F2DA-6A70-65D647D0E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449740"/>
              </p:ext>
            </p:extLst>
          </p:nvPr>
        </p:nvGraphicFramePr>
        <p:xfrm>
          <a:off x="756354" y="448731"/>
          <a:ext cx="10261602" cy="578273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130801">
                  <a:extLst>
                    <a:ext uri="{9D8B030D-6E8A-4147-A177-3AD203B41FA5}">
                      <a16:colId xmlns:a16="http://schemas.microsoft.com/office/drawing/2014/main" val="3393842188"/>
                    </a:ext>
                  </a:extLst>
                </a:gridCol>
                <a:gridCol w="5130801">
                  <a:extLst>
                    <a:ext uri="{9D8B030D-6E8A-4147-A177-3AD203B41FA5}">
                      <a16:colId xmlns:a16="http://schemas.microsoft.com/office/drawing/2014/main" val="1697085504"/>
                    </a:ext>
                  </a:extLst>
                </a:gridCol>
              </a:tblGrid>
              <a:tr h="450523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Плюсы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242083"/>
                  </a:ext>
                </a:extLst>
              </a:tr>
              <a:tr h="1777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быстроты мышления: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ограниченное время учит быстро анализировать и принимать решения.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 поощрять механическую работу: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ученики могут сосредоточиться на быстроте, а не на глубоком понимании.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6676834"/>
                  </a:ext>
                </a:extLst>
              </a:tr>
              <a:tr h="1777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Обратная связь: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разбор ошибок — важный этап, способствующий осмыслению ошибок и закреплению знаний.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всегда подходит для сложных задач: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некоторые задания требуют больше времени и анализа, что сложно реализовать в короткий срок.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3115380"/>
                  </a:ext>
                </a:extLst>
              </a:tr>
              <a:tr h="17774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уровня знаний: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быстрый формат позволяет определить слабые и сильные стороны учеников.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несправедливости: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ученики с разным уровнем подготовки могут ощущать себя несправедливо оцененными.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630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1320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8C43502-96D0-C2D0-B843-FCE885606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3844" y="380647"/>
            <a:ext cx="8394932" cy="7521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  <a:cs typeface="Times New Roman" panose="02020603050405020304" pitchFamily="18" charset="0"/>
              </a:rPr>
              <a:t>5. Современные инструменты и подходы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940DF8-6440-6D52-4185-107B0F819C35}"/>
              </a:ext>
            </a:extLst>
          </p:cNvPr>
          <p:cNvSpPr txBox="1"/>
          <p:nvPr/>
        </p:nvSpPr>
        <p:spPr>
          <a:xfrm>
            <a:off x="395785" y="1282544"/>
            <a:ext cx="8439528" cy="2047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</a:rPr>
              <a:t>Платформы: </a:t>
            </a:r>
            <a:r>
              <a:rPr lang="ru-RU" sz="2800" i="1" dirty="0" err="1">
                <a:solidFill>
                  <a:srgbClr val="996633"/>
                </a:solidFill>
                <a:latin typeface="Times New Roman" panose="02020603050405020304" pitchFamily="18" charset="0"/>
              </a:rPr>
              <a:t>Kahoot</a:t>
            </a:r>
            <a:r>
              <a:rPr lang="ru-RU" sz="2800" i="1" dirty="0">
                <a:solidFill>
                  <a:srgbClr val="996633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996633"/>
                </a:solidFill>
                <a:latin typeface="Times New Roman" panose="02020603050405020304" pitchFamily="18" charset="0"/>
              </a:rPr>
              <a:t>Quizlet</a:t>
            </a:r>
            <a:r>
              <a:rPr lang="ru-RU" sz="2800" i="1" dirty="0">
                <a:solidFill>
                  <a:srgbClr val="996633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996633"/>
                </a:solidFill>
                <a:latin typeface="Times New Roman" panose="02020603050405020304" pitchFamily="18" charset="0"/>
              </a:rPr>
              <a:t>Socrative</a:t>
            </a:r>
            <a:r>
              <a:rPr lang="ru-RU" sz="2800" i="1" dirty="0">
                <a:solidFill>
                  <a:srgbClr val="996633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</a:rPr>
              <a:t>— для интерактивных повторений и быстрых тестов.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сети. Создайте чат или канал, где учащиеся делятся карточками, мемами и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лайфхаками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dirty="0"/>
          </a:p>
        </p:txBody>
      </p:sp>
      <p:sp>
        <p:nvSpPr>
          <p:cNvPr id="6" name="AutoShape 2" descr="Picture background">
            <a:extLst>
              <a:ext uri="{FF2B5EF4-FFF2-40B4-BE49-F238E27FC236}">
                <a16:creationId xmlns:a16="http://schemas.microsoft.com/office/drawing/2014/main" id="{54E13143-30B6-5FCC-07CD-7AC9FFBA89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F59E96-1E2A-D62F-30A3-B42F12E8F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3429000"/>
            <a:ext cx="4732867" cy="3134040"/>
          </a:xfrm>
          <a:prstGeom prst="rect">
            <a:avLst/>
          </a:prstGeom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747FF4D1-C6A2-39EA-C9B0-5ED8B65F0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313" y="964608"/>
            <a:ext cx="2553417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>
            <a:extLst>
              <a:ext uri="{FF2B5EF4-FFF2-40B4-BE49-F238E27FC236}">
                <a16:creationId xmlns:a16="http://schemas.microsoft.com/office/drawing/2014/main" id="{6113F61B-4BEE-2F6B-12CC-C6B569D5F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04" y="3480064"/>
            <a:ext cx="2796821" cy="27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5815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9897401-9D44-61DD-8174-804AC79CE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996633"/>
                </a:solidFill>
                <a:latin typeface="Georgia" panose="02040502050405020303" pitchFamily="18" charset="0"/>
                <a:ea typeface="+mn-ea"/>
                <a:cs typeface="+mn-cs"/>
              </a:rPr>
              <a:t>Математика учит нас терпению и логике, которые пригодятся всю жизнь.</a:t>
            </a:r>
          </a:p>
        </p:txBody>
      </p:sp>
      <p:pic>
        <p:nvPicPr>
          <p:cNvPr id="5" name="Объект 3">
            <a:extLst>
              <a:ext uri="{FF2B5EF4-FFF2-40B4-BE49-F238E27FC236}">
                <a16:creationId xmlns:a16="http://schemas.microsoft.com/office/drawing/2014/main" id="{C6448406-D131-5403-838E-082945EB70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3164" y="1825625"/>
            <a:ext cx="82856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72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30F1D9-1D2C-F1E5-E1A3-FDBA33CA3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1" y="313898"/>
            <a:ext cx="11179562" cy="321416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неделю устраивайте «математическую битву» или «квест» по типам задач, закрепляйте новые знания через карточки и рефлексию.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помните — готовность к ЦТ и ЦЭ — это не только теория, но и </a:t>
            </a:r>
            <a:r>
              <a:rPr lang="ru-RU" sz="3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уверенность в себе и вера в свои силы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7C166E2A-7074-D0D6-D95D-1EE444ECF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43" y="3277510"/>
            <a:ext cx="3534770" cy="353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951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646" y="0"/>
            <a:ext cx="8553705" cy="6858000"/>
          </a:xfrm>
          <a:prstGeom prst="rect">
            <a:avLst/>
          </a:prstGeom>
        </p:spPr>
      </p:pic>
      <p:sp>
        <p:nvSpPr>
          <p:cNvPr id="2" name="Объект 2">
            <a:extLst>
              <a:ext uri="{FF2B5EF4-FFF2-40B4-BE49-F238E27FC236}">
                <a16:creationId xmlns:a16="http://schemas.microsoft.com/office/drawing/2014/main" id="{12258D78-03AE-4E04-B60A-4583BE7A1591}"/>
              </a:ext>
            </a:extLst>
          </p:cNvPr>
          <p:cNvSpPr txBox="1">
            <a:spLocks/>
          </p:cNvSpPr>
          <p:nvPr/>
        </p:nvSpPr>
        <p:spPr>
          <a:xfrm>
            <a:off x="439944" y="476181"/>
            <a:ext cx="2512747" cy="752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Рефлексия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6943" y="4544702"/>
            <a:ext cx="2163170" cy="216317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33B66A-21D6-5A10-2A62-BDFCD9D7EB62}"/>
              </a:ext>
            </a:extLst>
          </p:cNvPr>
          <p:cNvSpPr/>
          <p:nvPr/>
        </p:nvSpPr>
        <p:spPr>
          <a:xfrm rot="19913016">
            <a:off x="4415086" y="842774"/>
            <a:ext cx="2026460" cy="540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3600" b="1" dirty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996633"/>
                  </a:outerShdw>
                </a:effectLst>
              </a:rPr>
              <a:t>Спасибо</a:t>
            </a:r>
            <a:r>
              <a:rPr lang="ru-RU" sz="3600" b="1" dirty="0">
                <a:ln w="6600">
                  <a:solidFill>
                    <a:srgbClr val="996633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996633"/>
                  </a:outerShdw>
                </a:effectLst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43083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1319" y="2609271"/>
            <a:ext cx="1119355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форматы аттестационных испытаний, как отражение сформированности ключевых компетенций учащихся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950421" y="5238213"/>
            <a:ext cx="6100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Плавская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Иосифовна,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УМО</a:t>
            </a:r>
            <a:endParaRPr lang="ru-RU" sz="280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EC0884C-F51D-CE91-B68A-B48522A58826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6389C7E-1C21-D9B1-432A-0BFCF8DC56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09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491319" y="6525905"/>
            <a:ext cx="11341290" cy="65964"/>
          </a:xfrm>
          <a:prstGeom prst="line">
            <a:avLst/>
          </a:prstGeom>
          <a:ln w="31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178" y="2140985"/>
            <a:ext cx="111706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Эффективные стратегии</a:t>
            </a:r>
          </a:p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систематизации учебного материала</a:t>
            </a:r>
          </a:p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к ЦЭ, ЦТ по математике</a:t>
            </a:r>
          </a:p>
          <a:p>
            <a:pPr algn="ctr"/>
            <a:r>
              <a:rPr lang="ru-RU" sz="39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ограниченного времени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012442" y="4856296"/>
            <a:ext cx="782016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Дедович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Константиновна,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высшей квалификационной категории</a:t>
            </a:r>
            <a:endParaRPr lang="ru-RU" sz="28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CD3437C8-7560-947A-50DC-ADEE20BB4CC8}"/>
              </a:ext>
            </a:extLst>
          </p:cNvPr>
          <p:cNvCxnSpPr>
            <a:cxnSpLocks/>
          </p:cNvCxnSpPr>
          <p:nvPr/>
        </p:nvCxnSpPr>
        <p:spPr>
          <a:xfrm>
            <a:off x="514179" y="545910"/>
            <a:ext cx="11170692" cy="0"/>
          </a:xfrm>
          <a:prstGeom prst="line">
            <a:avLst/>
          </a:prstGeom>
          <a:ln w="3810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Мир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2CE5F12-953C-4DE6-C5C0-62701F8A4A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11" y="697843"/>
            <a:ext cx="1554704" cy="155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72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6723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Топ 5 ошибок на ЦЭ, ЦТ по математике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684" y="1741785"/>
            <a:ext cx="1132764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вычислительного характера, связанные с ускоренными подсчетами.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Ошибки, связанные с преобразованием алгебраических выражений.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Непонимание, с чего начать решение задачи.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Растерянность, волнение, «каша в голове».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1140393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5500" y="0"/>
            <a:ext cx="11485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Стратегия 1: </a:t>
            </a:r>
          </a:p>
          <a:p>
            <a:pPr algn="ctr"/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от задач к блоку</a:t>
            </a:r>
          </a:p>
          <a:p>
            <a:pPr algn="ctr"/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(группировка по методу, а не по теме)</a:t>
            </a:r>
            <a:endParaRPr lang="ru-RU" sz="3000" b="1" i="1" dirty="0">
              <a:solidFill>
                <a:srgbClr val="996633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5501" y="1626910"/>
            <a:ext cx="116408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Группировать задачи не по формальным темам школьного учебника, а по типам приемов и алгоритмов решения.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61933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«Уравнен</a:t>
            </a:r>
            <a:r>
              <a:rPr lang="ru-RU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be-BY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 неравенства»</a:t>
            </a:r>
            <a:endParaRPr lang="ru-RU" sz="24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3000" y="3189032"/>
            <a:ext cx="104575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подход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линейные, квадратные, рациональные, иррациональные, показательные, логарифмические...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блочный подход: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Блок «Сводимость к квадратному»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тригонометрические уравнения вида 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sin</a:t>
            </a:r>
            <a:r>
              <a:rPr lang="en-US" sz="22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+ b sin x + c = 0</a:t>
            </a:r>
            <a:r>
              <a:rPr lang="ru-RU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показательные 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</a:t>
            </a:r>
            <a:r>
              <a:rPr lang="en-US" sz="22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+ 1 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 = 0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логарифмические 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200" b="1" baseline="-25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– 3log</a:t>
            </a:r>
            <a:r>
              <a:rPr lang="en-US" sz="2200" b="1" baseline="-25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+ 2 = 0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Выделяем общий принцип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замена переменной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044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4063" y="1715139"/>
            <a:ext cx="1007246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Блок «Метод интервалов и его аналоги»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классические рациональные неравенства,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показательные неравенства (после приведения к одному основанию),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логарифмические (с учетом ОДЗ).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общий алгоритм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нули, точки разрыва, знак на интервале.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44063" y="4310852"/>
            <a:ext cx="1078991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Блок «Разложение на множители»: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ключ к упрощению в задачах с параметрами, при решении уравнений и неравенств.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Показываем связь: формула разности квадратов → переход от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="1" baseline="-25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- log</a:t>
            </a:r>
            <a:r>
              <a:rPr lang="en-US" sz="2400" b="1" baseline="-25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baseline="300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= (</a:t>
            </a:r>
            <a:r>
              <a:rPr lang="en-US" sz="2400" b="1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="1" baseline="-25000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– </a:t>
            </a:r>
            <a:r>
              <a:rPr lang="en-US" sz="2400" b="1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="1" baseline="-25000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b)(</a:t>
            </a:r>
            <a:r>
              <a:rPr lang="en-US" sz="2400" b="1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="1" baseline="-25000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+ </a:t>
            </a:r>
            <a:r>
              <a:rPr lang="en-US" sz="2400" b="1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="1" baseline="-25000" dirty="0" err="1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b)</a:t>
            </a:r>
            <a:endParaRPr lang="ru-RU" sz="24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056DF18-E306-17CD-F4A6-16E0A58CEDAB}"/>
              </a:ext>
            </a:extLst>
          </p:cNvPr>
          <p:cNvSpPr/>
          <p:nvPr/>
        </p:nvSpPr>
        <p:spPr>
          <a:xfrm>
            <a:off x="355501" y="0"/>
            <a:ext cx="11409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996633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Стратегия 1: </a:t>
            </a:r>
          </a:p>
          <a:p>
            <a:pPr algn="ctr"/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от задач к блоку</a:t>
            </a:r>
          </a:p>
          <a:p>
            <a:pPr algn="ctr"/>
            <a:r>
              <a:rPr lang="ru-RU" sz="3000" b="1" i="1" dirty="0">
                <a:latin typeface="Georgia" panose="02040502050405020303" pitchFamily="18" charset="0"/>
                <a:cs typeface="Times New Roman" panose="02020603050405020304" pitchFamily="18" charset="0"/>
              </a:rPr>
              <a:t>(группировка по методу, а не по теме)</a:t>
            </a:r>
            <a:endParaRPr lang="ru-RU" sz="3000" b="1" i="1" dirty="0">
              <a:solidFill>
                <a:srgbClr val="996633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0803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1048</Words>
  <Application>Microsoft Office PowerPoint</Application>
  <PresentationFormat>Широкоэкранный</PresentationFormat>
  <Paragraphs>158</Paragraphs>
  <Slides>44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Читательская грамотность</vt:lpstr>
      <vt:lpstr>Математическая грамотность</vt:lpstr>
      <vt:lpstr>Естественнонаучная грамотность</vt:lpstr>
      <vt:lpstr>Финансовая грамотность</vt:lpstr>
      <vt:lpstr>Презентация PowerPoint</vt:lpstr>
      <vt:lpstr>Презентация PowerPoint</vt:lpstr>
      <vt:lpstr>Презентация PowerPoint</vt:lpstr>
      <vt:lpstr>Отличия от контрольных работ </vt:lpstr>
      <vt:lpstr>Презентация PowerPoint</vt:lpstr>
      <vt:lpstr>Презентация PowerPoint</vt:lpstr>
      <vt:lpstr>Читательская грамотность</vt:lpstr>
      <vt:lpstr> Естественнонаучная грамотность  Определите, какое топливо — дрова или природный газ — выгоднее использовать для обогрева дома.</vt:lpstr>
      <vt:lpstr>Финансовая грамотность</vt:lpstr>
      <vt:lpstr>Практическая игра «Пирамида» (работа в группах) </vt:lpstr>
      <vt:lpstr>Презентация PowerPoint</vt:lpstr>
      <vt:lpstr>Презентация PowerPoint</vt:lpstr>
      <vt:lpstr>Основные задачи для подготовки:</vt:lpstr>
      <vt:lpstr>Инновационные приёмы и конкретные 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 учит нас терпению и логике, которые пригодятся всю жизнь.</vt:lpstr>
      <vt:lpstr>Каждую неделю устраивайте «математическую битву» или «квест» по типам задач, закрепляйте новые знания через карточки и рефлексию.  И помните — готовность к ЦТ и ЦЭ — это не только теория, но и уверенность в себе и вера в свои силы!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one</dc:creator>
  <cp:lastModifiedBy>one</cp:lastModifiedBy>
  <cp:revision>44</cp:revision>
  <dcterms:created xsi:type="dcterms:W3CDTF">2026-01-07T12:56:21Z</dcterms:created>
  <dcterms:modified xsi:type="dcterms:W3CDTF">2026-01-16T13:53:08Z</dcterms:modified>
</cp:coreProperties>
</file>